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5" r:id="rId4"/>
    <p:sldId id="266" r:id="rId5"/>
    <p:sldId id="267" r:id="rId6"/>
    <p:sldId id="268" r:id="rId7"/>
    <p:sldId id="269" r:id="rId8"/>
    <p:sldId id="271" r:id="rId9"/>
    <p:sldId id="272" r:id="rId10"/>
    <p:sldId id="273" r:id="rId11"/>
    <p:sldId id="275" r:id="rId12"/>
    <p:sldId id="276" r:id="rId13"/>
  </p:sldIdLst>
  <p:sldSz cx="18288000" cy="10287000"/>
  <p:notesSz cx="6858000" cy="9144000"/>
  <p:embeddedFontLst>
    <p:embeddedFont>
      <p:font typeface="Touvlo" panose="020B0604020202020204" charset="-18"/>
      <p:regular r:id="rId14"/>
    </p:embeddedFont>
    <p:embeddedFont>
      <p:font typeface="Touvlo Bold" panose="020B0604020202020204" charset="-18"/>
      <p:regular r:id="rId15"/>
    </p:embeddedFont>
    <p:embeddedFont>
      <p:font typeface="TT Interphases" panose="020B0604020202020204" charset="0"/>
      <p:regular r:id="rId16"/>
    </p:embeddedFont>
    <p:embeddedFont>
      <p:font typeface="TT Interphases Bold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6494" y="-229269"/>
            <a:ext cx="10128771" cy="7955709"/>
            <a:chOff x="0" y="0"/>
            <a:chExt cx="2667660" cy="20953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67660" cy="2095331"/>
            </a:xfrm>
            <a:custGeom>
              <a:avLst/>
              <a:gdLst/>
              <a:ahLst/>
              <a:cxnLst/>
              <a:rect l="l" t="t" r="r" b="b"/>
              <a:pathLst>
                <a:path w="2667660" h="2095331">
                  <a:moveTo>
                    <a:pt x="0" y="0"/>
                  </a:moveTo>
                  <a:lnTo>
                    <a:pt x="2667660" y="0"/>
                  </a:lnTo>
                  <a:lnTo>
                    <a:pt x="2667660" y="2095331"/>
                  </a:lnTo>
                  <a:lnTo>
                    <a:pt x="0" y="2095331"/>
                  </a:lnTo>
                  <a:close/>
                </a:path>
              </a:pathLst>
            </a:custGeom>
            <a:solidFill>
              <a:srgbClr val="7DC4C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667660" cy="2142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69386" y="-191838"/>
            <a:ext cx="1121886" cy="3054399"/>
            <a:chOff x="0" y="0"/>
            <a:chExt cx="295476" cy="8044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5476" cy="804451"/>
            </a:xfrm>
            <a:custGeom>
              <a:avLst/>
              <a:gdLst/>
              <a:ahLst/>
              <a:cxnLst/>
              <a:rect l="l" t="t" r="r" b="b"/>
              <a:pathLst>
                <a:path w="295476" h="804451">
                  <a:moveTo>
                    <a:pt x="0" y="0"/>
                  </a:moveTo>
                  <a:lnTo>
                    <a:pt x="295476" y="0"/>
                  </a:lnTo>
                  <a:lnTo>
                    <a:pt x="295476" y="804451"/>
                  </a:lnTo>
                  <a:lnTo>
                    <a:pt x="0" y="804451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95476" cy="8520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69386" y="3148681"/>
            <a:ext cx="1121886" cy="4577758"/>
            <a:chOff x="0" y="0"/>
            <a:chExt cx="295476" cy="120566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5476" cy="1205665"/>
            </a:xfrm>
            <a:custGeom>
              <a:avLst/>
              <a:gdLst/>
              <a:ahLst/>
              <a:cxnLst/>
              <a:rect l="l" t="t" r="r" b="b"/>
              <a:pathLst>
                <a:path w="295476" h="1205665">
                  <a:moveTo>
                    <a:pt x="0" y="0"/>
                  </a:moveTo>
                  <a:lnTo>
                    <a:pt x="295476" y="0"/>
                  </a:lnTo>
                  <a:lnTo>
                    <a:pt x="295476" y="1205665"/>
                  </a:lnTo>
                  <a:lnTo>
                    <a:pt x="0" y="1205665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95476" cy="1253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651016" y="-191838"/>
            <a:ext cx="7431896" cy="7918278"/>
            <a:chOff x="0" y="0"/>
            <a:chExt cx="2123403" cy="226237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23403" cy="2262370"/>
            </a:xfrm>
            <a:custGeom>
              <a:avLst/>
              <a:gdLst/>
              <a:ahLst/>
              <a:cxnLst/>
              <a:rect l="l" t="t" r="r" b="b"/>
              <a:pathLst>
                <a:path w="2123403" h="2262370">
                  <a:moveTo>
                    <a:pt x="0" y="0"/>
                  </a:moveTo>
                  <a:lnTo>
                    <a:pt x="2123403" y="0"/>
                  </a:lnTo>
                  <a:lnTo>
                    <a:pt x="2123403" y="2262370"/>
                  </a:lnTo>
                  <a:lnTo>
                    <a:pt x="0" y="2262370"/>
                  </a:lnTo>
                  <a:close/>
                </a:path>
              </a:pathLst>
            </a:custGeom>
            <a:blipFill>
              <a:blip r:embed="rId2"/>
              <a:stretch>
                <a:fillRect l="-19874" r="-39743"/>
              </a:stretch>
            </a:blipFill>
            <a:ln w="19050" cap="sq">
              <a:solidFill>
                <a:srgbClr val="111111"/>
              </a:solidFill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>
            <a:off x="14553831" y="8096644"/>
            <a:ext cx="2251607" cy="1840827"/>
          </a:xfrm>
          <a:custGeom>
            <a:avLst/>
            <a:gdLst/>
            <a:ahLst/>
            <a:cxnLst/>
            <a:rect l="l" t="t" r="r" b="b"/>
            <a:pathLst>
              <a:path w="2251607" h="1840827">
                <a:moveTo>
                  <a:pt x="0" y="0"/>
                </a:moveTo>
                <a:lnTo>
                  <a:pt x="2251607" y="0"/>
                </a:lnTo>
                <a:lnTo>
                  <a:pt x="2251607" y="1840827"/>
                </a:lnTo>
                <a:lnTo>
                  <a:pt x="0" y="1840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200738" y="8393512"/>
            <a:ext cx="4614886" cy="1361391"/>
          </a:xfrm>
          <a:custGeom>
            <a:avLst/>
            <a:gdLst/>
            <a:ahLst/>
            <a:cxnLst/>
            <a:rect l="l" t="t" r="r" b="b"/>
            <a:pathLst>
              <a:path w="4614886" h="1361391">
                <a:moveTo>
                  <a:pt x="0" y="0"/>
                </a:moveTo>
                <a:lnTo>
                  <a:pt x="4614886" y="0"/>
                </a:lnTo>
                <a:lnTo>
                  <a:pt x="4614886" y="1361392"/>
                </a:lnTo>
                <a:lnTo>
                  <a:pt x="0" y="13613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" b="-5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9527" y="8228842"/>
            <a:ext cx="5763003" cy="1576431"/>
          </a:xfrm>
          <a:custGeom>
            <a:avLst/>
            <a:gdLst/>
            <a:ahLst/>
            <a:cxnLst/>
            <a:rect l="l" t="t" r="r" b="b"/>
            <a:pathLst>
              <a:path w="5763003" h="1576431">
                <a:moveTo>
                  <a:pt x="0" y="0"/>
                </a:moveTo>
                <a:lnTo>
                  <a:pt x="5763003" y="0"/>
                </a:lnTo>
                <a:lnTo>
                  <a:pt x="5763003" y="1576432"/>
                </a:lnTo>
                <a:lnTo>
                  <a:pt x="0" y="15764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9851" b="-1919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069996" y="1821826"/>
            <a:ext cx="8783176" cy="3545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0"/>
              </a:lnSpc>
            </a:pPr>
            <a:r>
              <a:rPr lang="en-US" sz="8400" b="1" spc="-252">
                <a:solidFill>
                  <a:srgbClr val="FFFFFF"/>
                </a:solidFill>
                <a:latin typeface="Touvlo Bold"/>
                <a:ea typeface="Touvlo Bold"/>
                <a:cs typeface="Touvlo Bold"/>
                <a:sym typeface="Touvlo Bold"/>
              </a:rPr>
              <a:t>MOC</a:t>
            </a:r>
          </a:p>
          <a:p>
            <a:pPr algn="l">
              <a:lnSpc>
                <a:spcPts val="9240"/>
              </a:lnSpc>
            </a:pPr>
            <a:r>
              <a:rPr lang="en-US" sz="8400" b="1" spc="-252">
                <a:solidFill>
                  <a:srgbClr val="FFFFFF"/>
                </a:solidFill>
                <a:latin typeface="Touvlo Bold"/>
                <a:ea typeface="Touvlo Bold"/>
                <a:cs typeface="Touvlo Bold"/>
                <a:sym typeface="Touvlo Bold"/>
              </a:rPr>
              <a:t>MAŁYCH </a:t>
            </a:r>
          </a:p>
          <a:p>
            <a:pPr marL="0" lvl="0" indent="0" algn="l">
              <a:lnSpc>
                <a:spcPts val="9240"/>
              </a:lnSpc>
            </a:pPr>
            <a:r>
              <a:rPr lang="en-US" sz="8400" b="1" spc="-252">
                <a:solidFill>
                  <a:srgbClr val="FFFFFF"/>
                </a:solidFill>
                <a:latin typeface="Touvlo Bold"/>
                <a:ea typeface="Touvlo Bold"/>
                <a:cs typeface="Touvlo Bold"/>
                <a:sym typeface="Touvlo Bold"/>
              </a:rPr>
              <a:t>SPOŁECZNOŚCI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069996" y="5660822"/>
            <a:ext cx="4950619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prezentacja na podstawie założeń Programu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0367" y="-206480"/>
            <a:ext cx="15811500" cy="3485151"/>
            <a:chOff x="0" y="0"/>
            <a:chExt cx="4164346" cy="917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4346" cy="917900"/>
            </a:xfrm>
            <a:custGeom>
              <a:avLst/>
              <a:gdLst/>
              <a:ahLst/>
              <a:cxnLst/>
              <a:rect l="l" t="t" r="r" b="b"/>
              <a:pathLst>
                <a:path w="4164346" h="917900">
                  <a:moveTo>
                    <a:pt x="0" y="0"/>
                  </a:moveTo>
                  <a:lnTo>
                    <a:pt x="4164346" y="0"/>
                  </a:lnTo>
                  <a:lnTo>
                    <a:pt x="4164346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7DC4C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164346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91297" y="-206480"/>
            <a:ext cx="1144267" cy="3485151"/>
            <a:chOff x="0" y="0"/>
            <a:chExt cx="301371" cy="9179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1371" cy="917900"/>
            </a:xfrm>
            <a:custGeom>
              <a:avLst/>
              <a:gdLst/>
              <a:ahLst/>
              <a:cxnLst/>
              <a:rect l="l" t="t" r="r" b="b"/>
              <a:pathLst>
                <a:path w="301371" h="917900">
                  <a:moveTo>
                    <a:pt x="0" y="0"/>
                  </a:moveTo>
                  <a:lnTo>
                    <a:pt x="301371" y="0"/>
                  </a:lnTo>
                  <a:lnTo>
                    <a:pt x="301371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01371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337485" y="-206480"/>
            <a:ext cx="1144267" cy="3485151"/>
            <a:chOff x="0" y="0"/>
            <a:chExt cx="301371" cy="9179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371" cy="917900"/>
            </a:xfrm>
            <a:custGeom>
              <a:avLst/>
              <a:gdLst/>
              <a:ahLst/>
              <a:cxnLst/>
              <a:rect l="l" t="t" r="r" b="b"/>
              <a:pathLst>
                <a:path w="301371" h="917900">
                  <a:moveTo>
                    <a:pt x="0" y="0"/>
                  </a:moveTo>
                  <a:lnTo>
                    <a:pt x="301371" y="0"/>
                  </a:lnTo>
                  <a:lnTo>
                    <a:pt x="301371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01371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40367" y="4088509"/>
            <a:ext cx="15811500" cy="5169791"/>
            <a:chOff x="0" y="0"/>
            <a:chExt cx="4164346" cy="136159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64346" cy="1361591"/>
            </a:xfrm>
            <a:custGeom>
              <a:avLst/>
              <a:gdLst/>
              <a:ahLst/>
              <a:cxnLst/>
              <a:rect l="l" t="t" r="r" b="b"/>
              <a:pathLst>
                <a:path w="4164346" h="1361591">
                  <a:moveTo>
                    <a:pt x="0" y="0"/>
                  </a:moveTo>
                  <a:lnTo>
                    <a:pt x="4164346" y="0"/>
                  </a:lnTo>
                  <a:lnTo>
                    <a:pt x="4164346" y="1361591"/>
                  </a:lnTo>
                  <a:lnTo>
                    <a:pt x="0" y="1361591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114300"/>
              <a:ext cx="4164346" cy="14758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399"/>
                </a:lnSpc>
              </a:pPr>
              <a:r>
                <a:rPr lang="en-US" sz="5999" b="1">
                  <a:solidFill>
                    <a:srgbClr val="000000"/>
                  </a:solidFill>
                  <a:latin typeface="TT Interphases Bold"/>
                  <a:ea typeface="TT Interphases Bold"/>
                  <a:cs typeface="TT Interphases Bold"/>
                  <a:sym typeface="TT Interphases Bold"/>
                </a:rPr>
                <a:t>Regranting</a:t>
              </a:r>
              <a:r>
                <a:rPr lang="en-US" sz="5999">
                  <a:solidFill>
                    <a:srgbClr val="000000"/>
                  </a:solidFill>
                  <a:latin typeface="TT Interphases"/>
                  <a:ea typeface="TT Interphases"/>
                  <a:cs typeface="TT Interphases"/>
                  <a:sym typeface="TT Interphases"/>
                </a:rPr>
                <a:t> - małe granty do </a:t>
              </a:r>
              <a:r>
                <a:rPr lang="en-US" sz="5999" b="1">
                  <a:solidFill>
                    <a:srgbClr val="000000"/>
                  </a:solidFill>
                  <a:latin typeface="TT Interphases Bold"/>
                  <a:ea typeface="TT Interphases Bold"/>
                  <a:cs typeface="TT Interphases Bold"/>
                  <a:sym typeface="TT Interphases Bold"/>
                </a:rPr>
                <a:t>10 000 zł</a:t>
              </a:r>
              <a:r>
                <a:rPr lang="en-US" sz="5999">
                  <a:solidFill>
                    <a:srgbClr val="000000"/>
                  </a:solidFill>
                  <a:latin typeface="TT Interphases"/>
                  <a:ea typeface="TT Interphases"/>
                  <a:cs typeface="TT Interphases"/>
                  <a:sym typeface="TT Interphases"/>
                </a:rPr>
                <a:t> </a:t>
              </a:r>
            </a:p>
            <a:p>
              <a:pPr algn="ctr">
                <a:lnSpc>
                  <a:spcPts val="4339"/>
                </a:lnSpc>
              </a:pPr>
              <a:endParaRPr lang="en-US" sz="5999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endParaRPr>
            </a:p>
            <a:p>
              <a:pPr algn="ctr">
                <a:lnSpc>
                  <a:spcPts val="4199"/>
                </a:lnSpc>
              </a:pPr>
              <a:r>
                <a:rPr lang="en-US" sz="2999">
                  <a:solidFill>
                    <a:srgbClr val="000000"/>
                  </a:solidFill>
                  <a:latin typeface="TT Interphases"/>
                  <a:ea typeface="TT Interphases"/>
                  <a:cs typeface="TT Interphases"/>
                  <a:sym typeface="TT Interphases"/>
                </a:rPr>
                <a:t>wybór operatorów o zasięgu regionalnym lub tematycznym odpowiedzialnych za realizację projektów polegających na zlecaniu wykonywania określonych zadań przez wybrane organizacje.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091002" y="1334208"/>
            <a:ext cx="14105997" cy="827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90"/>
              </a:lnSpc>
              <a:spcBef>
                <a:spcPct val="0"/>
              </a:spcBef>
            </a:pPr>
            <a:r>
              <a:rPr lang="en-US" sz="5900" b="1" spc="-177">
                <a:solidFill>
                  <a:srgbClr val="FFFFFF"/>
                </a:solidFill>
                <a:latin typeface="Touvlo Bold"/>
                <a:ea typeface="Touvlo Bold"/>
                <a:cs typeface="Touvlo Bold"/>
                <a:sym typeface="Touvlo Bold"/>
              </a:rPr>
              <a:t>Priorytet 3: Silne społeczności lokalne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5236" y="-1109216"/>
            <a:ext cx="8888795" cy="5911114"/>
            <a:chOff x="0" y="0"/>
            <a:chExt cx="2341082" cy="15568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41082" cy="1556837"/>
            </a:xfrm>
            <a:custGeom>
              <a:avLst/>
              <a:gdLst/>
              <a:ahLst/>
              <a:cxnLst/>
              <a:rect l="l" t="t" r="r" b="b"/>
              <a:pathLst>
                <a:path w="2341082" h="1556837">
                  <a:moveTo>
                    <a:pt x="0" y="0"/>
                  </a:moveTo>
                  <a:lnTo>
                    <a:pt x="2341082" y="0"/>
                  </a:lnTo>
                  <a:lnTo>
                    <a:pt x="2341082" y="1556837"/>
                  </a:lnTo>
                  <a:lnTo>
                    <a:pt x="0" y="1556837"/>
                  </a:lnTo>
                  <a:close/>
                </a:path>
              </a:pathLst>
            </a:custGeom>
            <a:solidFill>
              <a:srgbClr val="7DC4C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341082" cy="1604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859310" y="-1109216"/>
            <a:ext cx="8191500" cy="11662916"/>
            <a:chOff x="0" y="0"/>
            <a:chExt cx="2157432" cy="30717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57432" cy="3071714"/>
            </a:xfrm>
            <a:custGeom>
              <a:avLst/>
              <a:gdLst/>
              <a:ahLst/>
              <a:cxnLst/>
              <a:rect l="l" t="t" r="r" b="b"/>
              <a:pathLst>
                <a:path w="2157432" h="3071714">
                  <a:moveTo>
                    <a:pt x="0" y="0"/>
                  </a:moveTo>
                  <a:lnTo>
                    <a:pt x="2157432" y="0"/>
                  </a:lnTo>
                  <a:lnTo>
                    <a:pt x="2157432" y="3071714"/>
                  </a:lnTo>
                  <a:lnTo>
                    <a:pt x="0" y="3071714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57432" cy="3119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15236" y="5087583"/>
            <a:ext cx="8888795" cy="5466117"/>
            <a:chOff x="0" y="0"/>
            <a:chExt cx="2539661" cy="156175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39661" cy="1561751"/>
            </a:xfrm>
            <a:custGeom>
              <a:avLst/>
              <a:gdLst/>
              <a:ahLst/>
              <a:cxnLst/>
              <a:rect l="l" t="t" r="r" b="b"/>
              <a:pathLst>
                <a:path w="2539661" h="1561751">
                  <a:moveTo>
                    <a:pt x="0" y="0"/>
                  </a:moveTo>
                  <a:lnTo>
                    <a:pt x="2539661" y="0"/>
                  </a:lnTo>
                  <a:lnTo>
                    <a:pt x="2539661" y="1561751"/>
                  </a:lnTo>
                  <a:lnTo>
                    <a:pt x="0" y="1561751"/>
                  </a:lnTo>
                  <a:close/>
                </a:path>
              </a:pathLst>
            </a:custGeom>
            <a:blipFill>
              <a:blip r:embed="rId2"/>
              <a:stretch>
                <a:fillRect t="-4106" b="-4106"/>
              </a:stretch>
            </a:blipFill>
            <a:ln w="19050" cap="sq">
              <a:solidFill>
                <a:srgbClr val="111111"/>
              </a:solidFill>
              <a:prstDash val="solid"/>
              <a:miter/>
            </a:ln>
          </p:spPr>
        </p:sp>
      </p:grpSp>
      <p:sp>
        <p:nvSpPr>
          <p:cNvPr id="10" name="TextBox 10"/>
          <p:cNvSpPr txBox="1"/>
          <p:nvPr/>
        </p:nvSpPr>
        <p:spPr>
          <a:xfrm>
            <a:off x="9655517" y="1440697"/>
            <a:ext cx="1899503" cy="93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99"/>
              </a:lnSpc>
              <a:spcBef>
                <a:spcPct val="0"/>
              </a:spcBef>
            </a:pPr>
            <a:r>
              <a:rPr lang="en-US" sz="6999" b="1" u="none" strike="noStrike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01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202701" y="1202572"/>
            <a:ext cx="5051902" cy="1320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35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Kwiecień/Maj 2025</a:t>
            </a:r>
          </a:p>
          <a:p>
            <a:pPr marL="0" lvl="0" indent="0" algn="l">
              <a:lnSpc>
                <a:spcPts val="5399"/>
              </a:lnSpc>
              <a:spcBef>
                <a:spcPct val="0"/>
              </a:spcBef>
            </a:pPr>
            <a:r>
              <a:rPr lang="en-US" sz="35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NABÓR WNIOSKÓW</a:t>
            </a:r>
          </a:p>
        </p:txBody>
      </p:sp>
      <p:sp>
        <p:nvSpPr>
          <p:cNvPr id="12" name="AutoShape 12"/>
          <p:cNvSpPr/>
          <p:nvPr/>
        </p:nvSpPr>
        <p:spPr>
          <a:xfrm flipV="1">
            <a:off x="8859321" y="3487818"/>
            <a:ext cx="8191479" cy="7023"/>
          </a:xfrm>
          <a:prstGeom prst="line">
            <a:avLst/>
          </a:prstGeom>
          <a:ln w="19050" cap="flat">
            <a:solidFill>
              <a:srgbClr val="11111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V="1">
            <a:off x="8859321" y="6792159"/>
            <a:ext cx="8191479" cy="7023"/>
          </a:xfrm>
          <a:prstGeom prst="line">
            <a:avLst/>
          </a:prstGeom>
          <a:ln w="19050" cap="flat">
            <a:solidFill>
              <a:srgbClr val="11111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/>
          <p:nvPr/>
        </p:nvGrpSpPr>
        <p:grpSpPr>
          <a:xfrm>
            <a:off x="17335030" y="-229568"/>
            <a:ext cx="1176786" cy="7405019"/>
            <a:chOff x="0" y="0"/>
            <a:chExt cx="309935" cy="195029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09935" cy="1950293"/>
            </a:xfrm>
            <a:custGeom>
              <a:avLst/>
              <a:gdLst/>
              <a:ahLst/>
              <a:cxnLst/>
              <a:rect l="l" t="t" r="r" b="b"/>
              <a:pathLst>
                <a:path w="309935" h="1950293">
                  <a:moveTo>
                    <a:pt x="0" y="0"/>
                  </a:moveTo>
                  <a:lnTo>
                    <a:pt x="309935" y="0"/>
                  </a:lnTo>
                  <a:lnTo>
                    <a:pt x="309935" y="1950293"/>
                  </a:lnTo>
                  <a:lnTo>
                    <a:pt x="0" y="1950293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09935" cy="1997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335030" y="7461201"/>
            <a:ext cx="1176786" cy="3054399"/>
            <a:chOff x="0" y="0"/>
            <a:chExt cx="309935" cy="80445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9935" cy="804451"/>
            </a:xfrm>
            <a:custGeom>
              <a:avLst/>
              <a:gdLst/>
              <a:ahLst/>
              <a:cxnLst/>
              <a:rect l="l" t="t" r="r" b="b"/>
              <a:pathLst>
                <a:path w="309935" h="804451">
                  <a:moveTo>
                    <a:pt x="0" y="0"/>
                  </a:moveTo>
                  <a:lnTo>
                    <a:pt x="309935" y="0"/>
                  </a:lnTo>
                  <a:lnTo>
                    <a:pt x="309935" y="804451"/>
                  </a:lnTo>
                  <a:lnTo>
                    <a:pt x="0" y="804451"/>
                  </a:lnTo>
                  <a:close/>
                </a:path>
              </a:pathLst>
            </a:custGeom>
            <a:solidFill>
              <a:srgbClr val="7DC4C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309935" cy="8520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8700" y="1905834"/>
            <a:ext cx="6754285" cy="982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590"/>
              </a:lnSpc>
              <a:spcBef>
                <a:spcPct val="0"/>
              </a:spcBef>
            </a:pPr>
            <a:r>
              <a:rPr lang="en-US" sz="6900" b="1" spc="-207">
                <a:solidFill>
                  <a:srgbClr val="FFFFFF"/>
                </a:solidFill>
                <a:latin typeface="Touvlo Bold"/>
                <a:ea typeface="Touvlo Bold"/>
                <a:cs typeface="Touvlo Bold"/>
                <a:sym typeface="Touvlo Bold"/>
              </a:rPr>
              <a:t>Harmonogram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655517" y="4745038"/>
            <a:ext cx="1899503" cy="93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99"/>
              </a:lnSpc>
              <a:spcBef>
                <a:spcPct val="0"/>
              </a:spcBef>
            </a:pPr>
            <a:r>
              <a:rPr lang="en-US" sz="6999" b="1" u="none" strike="noStrike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02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655517" y="8049379"/>
            <a:ext cx="1899503" cy="93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99"/>
              </a:lnSpc>
              <a:spcBef>
                <a:spcPct val="0"/>
              </a:spcBef>
            </a:pPr>
            <a:r>
              <a:rPr lang="en-US" sz="6999" b="1" u="none" strike="noStrike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03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202701" y="7666790"/>
            <a:ext cx="4892368" cy="1354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9"/>
              </a:lnSpc>
            </a:pPr>
            <a:r>
              <a:rPr lang="en-US" sz="36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Wrzesień - Grudzień</a:t>
            </a:r>
          </a:p>
          <a:p>
            <a:pPr marL="0" lvl="0" indent="0" algn="l">
              <a:lnSpc>
                <a:spcPts val="5549"/>
              </a:lnSpc>
              <a:spcBef>
                <a:spcPct val="0"/>
              </a:spcBef>
            </a:pPr>
            <a:r>
              <a:rPr lang="en-US" sz="36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REGRANTING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202701" y="4036975"/>
            <a:ext cx="5649940" cy="1996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9"/>
              </a:lnSpc>
            </a:pPr>
            <a:r>
              <a:rPr lang="en-US" sz="35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Lipiec - Grudzień 2025</a:t>
            </a:r>
          </a:p>
          <a:p>
            <a:pPr marL="0" lvl="0" indent="0" algn="l">
              <a:lnSpc>
                <a:spcPts val="5399"/>
              </a:lnSpc>
              <a:spcBef>
                <a:spcPct val="0"/>
              </a:spcBef>
            </a:pPr>
            <a:r>
              <a:rPr lang="en-US" sz="35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REALIZACJA PROJEKTÓW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2290" y="4464769"/>
            <a:ext cx="5272928" cy="1335294"/>
          </a:xfrm>
          <a:custGeom>
            <a:avLst/>
            <a:gdLst/>
            <a:ahLst/>
            <a:cxnLst/>
            <a:rect l="l" t="t" r="r" b="b"/>
            <a:pathLst>
              <a:path w="5272928" h="1335294">
                <a:moveTo>
                  <a:pt x="0" y="0"/>
                </a:moveTo>
                <a:lnTo>
                  <a:pt x="5272928" y="0"/>
                </a:lnTo>
                <a:lnTo>
                  <a:pt x="5272928" y="1335294"/>
                </a:lnTo>
                <a:lnTo>
                  <a:pt x="0" y="1335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58474" y="4439705"/>
            <a:ext cx="4770950" cy="1407589"/>
          </a:xfrm>
          <a:custGeom>
            <a:avLst/>
            <a:gdLst/>
            <a:ahLst/>
            <a:cxnLst/>
            <a:rect l="l" t="t" r="r" b="b"/>
            <a:pathLst>
              <a:path w="4770950" h="1407589">
                <a:moveTo>
                  <a:pt x="0" y="0"/>
                </a:moveTo>
                <a:lnTo>
                  <a:pt x="4770950" y="0"/>
                </a:lnTo>
                <a:lnTo>
                  <a:pt x="4770950" y="1407590"/>
                </a:lnTo>
                <a:lnTo>
                  <a:pt x="0" y="140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317434" y="3946247"/>
            <a:ext cx="2901726" cy="2372340"/>
          </a:xfrm>
          <a:custGeom>
            <a:avLst/>
            <a:gdLst/>
            <a:ahLst/>
            <a:cxnLst/>
            <a:rect l="l" t="t" r="r" b="b"/>
            <a:pathLst>
              <a:path w="2901726" h="2372340">
                <a:moveTo>
                  <a:pt x="0" y="0"/>
                </a:moveTo>
                <a:lnTo>
                  <a:pt x="2901727" y="0"/>
                </a:lnTo>
                <a:lnTo>
                  <a:pt x="2901727" y="2372339"/>
                </a:lnTo>
                <a:lnTo>
                  <a:pt x="0" y="23723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5236" y="-1109216"/>
            <a:ext cx="17268976" cy="3660298"/>
            <a:chOff x="0" y="0"/>
            <a:chExt cx="4548208" cy="9640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48208" cy="964029"/>
            </a:xfrm>
            <a:custGeom>
              <a:avLst/>
              <a:gdLst/>
              <a:ahLst/>
              <a:cxnLst/>
              <a:rect l="l" t="t" r="r" b="b"/>
              <a:pathLst>
                <a:path w="4548208" h="964029">
                  <a:moveTo>
                    <a:pt x="0" y="0"/>
                  </a:moveTo>
                  <a:lnTo>
                    <a:pt x="4548208" y="0"/>
                  </a:lnTo>
                  <a:lnTo>
                    <a:pt x="4548208" y="964029"/>
                  </a:lnTo>
                  <a:lnTo>
                    <a:pt x="0" y="964029"/>
                  </a:lnTo>
                  <a:close/>
                </a:path>
              </a:pathLst>
            </a:custGeom>
            <a:solidFill>
              <a:srgbClr val="7DC4C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48208" cy="1011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335030" y="-229568"/>
            <a:ext cx="1176786" cy="7405019"/>
            <a:chOff x="0" y="0"/>
            <a:chExt cx="309935" cy="19502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9935" cy="1950293"/>
            </a:xfrm>
            <a:custGeom>
              <a:avLst/>
              <a:gdLst/>
              <a:ahLst/>
              <a:cxnLst/>
              <a:rect l="l" t="t" r="r" b="b"/>
              <a:pathLst>
                <a:path w="309935" h="1950293">
                  <a:moveTo>
                    <a:pt x="0" y="0"/>
                  </a:moveTo>
                  <a:lnTo>
                    <a:pt x="309935" y="0"/>
                  </a:lnTo>
                  <a:lnTo>
                    <a:pt x="309935" y="1950293"/>
                  </a:lnTo>
                  <a:lnTo>
                    <a:pt x="0" y="1950293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09935" cy="1997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335030" y="7461201"/>
            <a:ext cx="1176786" cy="3054399"/>
            <a:chOff x="0" y="0"/>
            <a:chExt cx="309935" cy="80445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9935" cy="804451"/>
            </a:xfrm>
            <a:custGeom>
              <a:avLst/>
              <a:gdLst/>
              <a:ahLst/>
              <a:cxnLst/>
              <a:rect l="l" t="t" r="r" b="b"/>
              <a:pathLst>
                <a:path w="309935" h="804451">
                  <a:moveTo>
                    <a:pt x="0" y="0"/>
                  </a:moveTo>
                  <a:lnTo>
                    <a:pt x="309935" y="0"/>
                  </a:lnTo>
                  <a:lnTo>
                    <a:pt x="309935" y="804451"/>
                  </a:lnTo>
                  <a:lnTo>
                    <a:pt x="0" y="804451"/>
                  </a:lnTo>
                  <a:close/>
                </a:path>
              </a:pathLst>
            </a:custGeom>
            <a:solidFill>
              <a:srgbClr val="658E8F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09935" cy="8520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2859406"/>
            <a:ext cx="16953740" cy="9416791"/>
            <a:chOff x="0" y="0"/>
            <a:chExt cx="4465183" cy="248014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65182" cy="2480142"/>
            </a:xfrm>
            <a:custGeom>
              <a:avLst/>
              <a:gdLst/>
              <a:ahLst/>
              <a:cxnLst/>
              <a:rect l="l" t="t" r="r" b="b"/>
              <a:pathLst>
                <a:path w="4465182" h="2480142">
                  <a:moveTo>
                    <a:pt x="0" y="0"/>
                  </a:moveTo>
                  <a:lnTo>
                    <a:pt x="4465182" y="0"/>
                  </a:lnTo>
                  <a:lnTo>
                    <a:pt x="4465182" y="2480142"/>
                  </a:lnTo>
                  <a:lnTo>
                    <a:pt x="0" y="2480142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4465183" cy="2527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190830" y="778083"/>
            <a:ext cx="12572081" cy="941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60"/>
              </a:lnSpc>
              <a:spcBef>
                <a:spcPct val="0"/>
              </a:spcBef>
            </a:pPr>
            <a:r>
              <a:rPr lang="en-US" sz="6600" b="1" spc="-198">
                <a:solidFill>
                  <a:srgbClr val="FFFFFF"/>
                </a:solidFill>
                <a:latin typeface="Touvlo Bold"/>
                <a:ea typeface="Touvlo Bold"/>
                <a:cs typeface="Touvlo Bold"/>
                <a:sym typeface="Touvlo Bold"/>
              </a:rPr>
              <a:t>Plan finansowy dla Programu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841785" y="3182317"/>
            <a:ext cx="10954934" cy="1425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058"/>
              </a:lnSpc>
              <a:spcBef>
                <a:spcPct val="0"/>
              </a:spcBef>
            </a:pPr>
            <a:r>
              <a:rPr lang="en-US" sz="10053" spc="-30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Alokacja </a:t>
            </a:r>
            <a:r>
              <a:rPr lang="en-US" sz="10053" b="1" spc="-301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70 mln zł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89203" y="5057775"/>
            <a:ext cx="16071631" cy="4454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32"/>
              </a:lnSpc>
            </a:pPr>
            <a:r>
              <a:rPr lang="en-US" sz="4237" b="1" spc="-313" dirty="0" err="1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Priorytet</a:t>
            </a:r>
            <a:r>
              <a:rPr lang="en-US" sz="4237" b="1" spc="-313" dirty="0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 1.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Odporne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, </a:t>
            </a: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zintegrowane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społeczności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lokalne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- </a:t>
            </a:r>
            <a:r>
              <a:rPr lang="en-US" sz="4237" u="sng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45,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4237" u="sng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8 </a:t>
            </a:r>
            <a:r>
              <a:rPr lang="en-US" sz="4237" u="sng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mln</a:t>
            </a:r>
            <a:r>
              <a:rPr lang="en-US" sz="4237" u="sng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4237" u="sng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zł</a:t>
            </a:r>
            <a:endParaRPr lang="en-US" sz="4237" u="sng" spc="-313" dirty="0">
              <a:solidFill>
                <a:srgbClr val="000000"/>
              </a:solidFill>
              <a:latin typeface="Touvlo"/>
              <a:ea typeface="Touvlo"/>
              <a:cs typeface="Touvlo"/>
              <a:sym typeface="Touvlo"/>
            </a:endParaRPr>
          </a:p>
          <a:p>
            <a:pPr algn="l">
              <a:lnSpc>
                <a:spcPts val="5932"/>
              </a:lnSpc>
            </a:pPr>
            <a:r>
              <a:rPr lang="en-US" sz="4237" b="1" spc="-313" dirty="0" err="1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Priorytet</a:t>
            </a:r>
            <a:r>
              <a:rPr lang="en-US" sz="4237" b="1" spc="-313" dirty="0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 2.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Zwiększenie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potencjału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organizacji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zrzeszonych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</a:p>
          <a:p>
            <a:pPr algn="l">
              <a:lnSpc>
                <a:spcPts val="5932"/>
              </a:lnSpc>
            </a:pP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w </a:t>
            </a: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sieciach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- </a:t>
            </a:r>
            <a:r>
              <a:rPr lang="en-US" sz="4237" u="sng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4 </a:t>
            </a:r>
            <a:r>
              <a:rPr lang="en-US" sz="4237" u="sng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mln</a:t>
            </a:r>
            <a:r>
              <a:rPr lang="en-US" sz="4237" u="sng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4237" u="sng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zł</a:t>
            </a:r>
            <a:endParaRPr lang="en-US" sz="4237" u="sng" spc="-313" dirty="0">
              <a:solidFill>
                <a:srgbClr val="000000"/>
              </a:solidFill>
              <a:latin typeface="Touvlo"/>
              <a:ea typeface="Touvlo"/>
              <a:cs typeface="Touvlo"/>
              <a:sym typeface="Touvlo"/>
            </a:endParaRPr>
          </a:p>
          <a:p>
            <a:pPr algn="l">
              <a:lnSpc>
                <a:spcPts val="5932"/>
              </a:lnSpc>
            </a:pPr>
            <a:r>
              <a:rPr lang="en-US" sz="4237" b="1" spc="-313" dirty="0" err="1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Priorytet</a:t>
            </a:r>
            <a:r>
              <a:rPr lang="en-US" sz="4237" b="1" spc="-313" dirty="0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 3. </a:t>
            </a: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Silne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społeczności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lokalne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- </a:t>
            </a: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Silne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społeczności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</a:p>
          <a:p>
            <a:pPr algn="l">
              <a:lnSpc>
                <a:spcPts val="5932"/>
              </a:lnSpc>
            </a:pP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lokalne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- </a:t>
            </a:r>
            <a:r>
              <a:rPr lang="en-US" sz="4237" u="sng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16 </a:t>
            </a:r>
            <a:r>
              <a:rPr lang="en-US" sz="4237" u="sng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mln</a:t>
            </a:r>
            <a:r>
              <a:rPr lang="en-US" sz="4237" u="sng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4237" u="sng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zł</a:t>
            </a:r>
            <a:endParaRPr lang="en-US" sz="4237" u="sng" spc="-313" dirty="0">
              <a:solidFill>
                <a:srgbClr val="000000"/>
              </a:solidFill>
              <a:latin typeface="Touvlo"/>
              <a:ea typeface="Touvlo"/>
              <a:cs typeface="Touvlo"/>
              <a:sym typeface="Touvlo"/>
            </a:endParaRPr>
          </a:p>
          <a:p>
            <a:pPr marL="0" lvl="0" indent="0" algn="l">
              <a:lnSpc>
                <a:spcPts val="5932"/>
              </a:lnSpc>
            </a:pPr>
            <a:r>
              <a:rPr lang="en-US" sz="4237" b="1" spc="-313" dirty="0" err="1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Priorytet</a:t>
            </a:r>
            <a:r>
              <a:rPr lang="en-US" sz="4237" b="1" spc="-313" dirty="0">
                <a:solidFill>
                  <a:srgbClr val="000000"/>
                </a:solidFill>
                <a:latin typeface="Touvlo Bold"/>
                <a:ea typeface="Touvlo Bold"/>
                <a:cs typeface="Touvlo Bold"/>
                <a:sym typeface="Touvlo Bold"/>
              </a:rPr>
              <a:t> 4. </a:t>
            </a: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Pomoc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4237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techniczna</a:t>
            </a:r>
            <a:r>
              <a:rPr lang="en-US" sz="4237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- </a:t>
            </a:r>
            <a:r>
              <a:rPr lang="en-US" sz="4237" u="sng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4,2 </a:t>
            </a:r>
            <a:r>
              <a:rPr lang="en-US" sz="4237" u="sng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mln</a:t>
            </a:r>
            <a:r>
              <a:rPr lang="en-US" sz="4237" u="sng" spc="-313" dirty="0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 </a:t>
            </a:r>
            <a:r>
              <a:rPr lang="en-US" sz="4237" u="sng" spc="-313" dirty="0" err="1">
                <a:solidFill>
                  <a:srgbClr val="000000"/>
                </a:solidFill>
                <a:latin typeface="Touvlo"/>
                <a:ea typeface="Touvlo"/>
                <a:cs typeface="Touvlo"/>
                <a:sym typeface="Touvlo"/>
              </a:rPr>
              <a:t>zł</a:t>
            </a:r>
            <a:endParaRPr lang="en-US" sz="4237" u="sng" spc="-313" dirty="0">
              <a:solidFill>
                <a:srgbClr val="000000"/>
              </a:solidFill>
              <a:latin typeface="Touvlo"/>
              <a:ea typeface="Touvlo"/>
              <a:cs typeface="Touvlo"/>
              <a:sym typeface="Touvl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9072" y="-171836"/>
            <a:ext cx="10186576" cy="11131328"/>
            <a:chOff x="0" y="0"/>
            <a:chExt cx="2682884" cy="29317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82884" cy="2931708"/>
            </a:xfrm>
            <a:custGeom>
              <a:avLst/>
              <a:gdLst/>
              <a:ahLst/>
              <a:cxnLst/>
              <a:rect l="l" t="t" r="r" b="b"/>
              <a:pathLst>
                <a:path w="2682884" h="2931708">
                  <a:moveTo>
                    <a:pt x="0" y="0"/>
                  </a:moveTo>
                  <a:lnTo>
                    <a:pt x="2682884" y="0"/>
                  </a:lnTo>
                  <a:lnTo>
                    <a:pt x="2682884" y="2931708"/>
                  </a:lnTo>
                  <a:lnTo>
                    <a:pt x="0" y="2931708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682884" cy="299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4899"/>
                </a:lnSpc>
              </a:pPr>
              <a:endParaRPr/>
            </a:p>
            <a:p>
              <a:pPr algn="l">
                <a:lnSpc>
                  <a:spcPts val="6159"/>
                </a:lnSpc>
              </a:pPr>
              <a:r>
                <a:rPr lang="en-US" sz="4399" b="1">
                  <a:solidFill>
                    <a:srgbClr val="000000"/>
                  </a:solidFill>
                  <a:latin typeface="TT Interphases Bold"/>
                  <a:ea typeface="TT Interphases Bold"/>
                  <a:cs typeface="TT Interphases Bold"/>
                  <a:sym typeface="TT Interphases Bold"/>
                </a:rPr>
                <a:t>Cel główny </a:t>
              </a:r>
            </a:p>
            <a:p>
              <a:pPr algn="l">
                <a:lnSpc>
                  <a:spcPts val="4899"/>
                </a:lnSpc>
              </a:pPr>
              <a:r>
                <a:rPr lang="en-US" sz="3499" b="1">
                  <a:solidFill>
                    <a:srgbClr val="000000"/>
                  </a:solidFill>
                  <a:latin typeface="TT Interphases Bold"/>
                  <a:ea typeface="TT Interphases Bold"/>
                  <a:cs typeface="TT Interphases Bold"/>
                  <a:sym typeface="TT Interphases Bold"/>
                </a:rPr>
                <a:t>Programu Moc Małych Społeczności</a:t>
              </a:r>
            </a:p>
            <a:p>
              <a:pPr algn="l">
                <a:lnSpc>
                  <a:spcPts val="4339"/>
                </a:lnSpc>
              </a:pPr>
              <a:endParaRPr lang="en-US" sz="3499" b="1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endParaRPr>
            </a:p>
            <a:p>
              <a:pPr algn="l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TT Interphases"/>
                  <a:ea typeface="TT Interphases"/>
                  <a:cs typeface="TT Interphases"/>
                  <a:sym typeface="TT Interphases"/>
                </a:rPr>
                <a:t>Głównym celem Programu jest </a:t>
              </a:r>
              <a:r>
                <a:rPr lang="en-US" sz="3099" b="1">
                  <a:solidFill>
                    <a:srgbClr val="000000"/>
                  </a:solidFill>
                  <a:latin typeface="TT Interphases Bold"/>
                  <a:ea typeface="TT Interphases Bold"/>
                  <a:cs typeface="TT Interphases Bold"/>
                  <a:sym typeface="TT Interphases Bold"/>
                </a:rPr>
                <a:t>zwiększenie potencjału małych lokalnych organizacji obywatelskich działających na terenach wiejskich lub w małych i średnich miastach do prowadzenia działań na rzecz rozwoju aktywności i integracji społecznej oraz zwiększenia odporności społeczności lokalnych na kryzysy.</a:t>
              </a:r>
            </a:p>
            <a:p>
              <a:pPr algn="l">
                <a:lnSpc>
                  <a:spcPts val="4339"/>
                </a:lnSpc>
              </a:pPr>
              <a:endParaRPr lang="en-US" sz="3099" b="1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endParaRPr>
            </a:p>
            <a:p>
              <a:pPr algn="l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TT Interphases"/>
                  <a:ea typeface="TT Interphases"/>
                  <a:cs typeface="TT Interphases"/>
                  <a:sym typeface="TT Interphases"/>
                </a:rPr>
                <a:t>Zwiększenie potencjału organizacji ma również prowadzić do rozwoju sektora pozarządowego, w tym do podniesienia jakości działania organizacji oraz ich efektywniejszego zaangażowania w działania na rzecz społeczności lokalnych. </a:t>
              </a:r>
            </a:p>
            <a:p>
              <a:pPr algn="l">
                <a:lnSpc>
                  <a:spcPts val="3639"/>
                </a:lnSpc>
              </a:pPr>
              <a:endParaRPr lang="en-US" sz="3099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endParaRPr>
            </a:p>
            <a:p>
              <a:pPr algn="l">
                <a:lnSpc>
                  <a:spcPts val="3639"/>
                </a:lnSpc>
              </a:pPr>
              <a:endParaRPr lang="en-US" sz="3099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endParaRPr>
            </a:p>
            <a:p>
              <a:pPr algn="l">
                <a:lnSpc>
                  <a:spcPts val="3639"/>
                </a:lnSpc>
              </a:pPr>
              <a:endParaRPr lang="en-US" sz="3099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69386" y="-191838"/>
            <a:ext cx="1121886" cy="3054399"/>
            <a:chOff x="0" y="0"/>
            <a:chExt cx="295476" cy="8044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5476" cy="804451"/>
            </a:xfrm>
            <a:custGeom>
              <a:avLst/>
              <a:gdLst/>
              <a:ahLst/>
              <a:cxnLst/>
              <a:rect l="l" t="t" r="r" b="b"/>
              <a:pathLst>
                <a:path w="295476" h="804451">
                  <a:moveTo>
                    <a:pt x="0" y="0"/>
                  </a:moveTo>
                  <a:lnTo>
                    <a:pt x="295476" y="0"/>
                  </a:lnTo>
                  <a:lnTo>
                    <a:pt x="295476" y="804451"/>
                  </a:lnTo>
                  <a:lnTo>
                    <a:pt x="0" y="804451"/>
                  </a:lnTo>
                  <a:close/>
                </a:path>
              </a:pathLst>
            </a:custGeom>
            <a:solidFill>
              <a:srgbClr val="7DC4C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95476" cy="8520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69386" y="3148681"/>
            <a:ext cx="1121886" cy="7405019"/>
            <a:chOff x="0" y="0"/>
            <a:chExt cx="295476" cy="19502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5476" cy="1950293"/>
            </a:xfrm>
            <a:custGeom>
              <a:avLst/>
              <a:gdLst/>
              <a:ahLst/>
              <a:cxnLst/>
              <a:rect l="l" t="t" r="r" b="b"/>
              <a:pathLst>
                <a:path w="295476" h="1950293">
                  <a:moveTo>
                    <a:pt x="0" y="0"/>
                  </a:moveTo>
                  <a:lnTo>
                    <a:pt x="295476" y="0"/>
                  </a:lnTo>
                  <a:lnTo>
                    <a:pt x="295476" y="1950293"/>
                  </a:lnTo>
                  <a:lnTo>
                    <a:pt x="0" y="1950293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95476" cy="1997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652221" y="-171836"/>
            <a:ext cx="7091159" cy="10478838"/>
            <a:chOff x="0" y="0"/>
            <a:chExt cx="2026050" cy="29939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26050" cy="2993960"/>
            </a:xfrm>
            <a:custGeom>
              <a:avLst/>
              <a:gdLst/>
              <a:ahLst/>
              <a:cxnLst/>
              <a:rect l="l" t="t" r="r" b="b"/>
              <a:pathLst>
                <a:path w="2026050" h="2993960">
                  <a:moveTo>
                    <a:pt x="0" y="0"/>
                  </a:moveTo>
                  <a:lnTo>
                    <a:pt x="2026050" y="0"/>
                  </a:lnTo>
                  <a:lnTo>
                    <a:pt x="2026050" y="2993960"/>
                  </a:lnTo>
                  <a:lnTo>
                    <a:pt x="0" y="2993960"/>
                  </a:lnTo>
                  <a:close/>
                </a:path>
              </a:pathLst>
            </a:custGeom>
            <a:blipFill>
              <a:blip r:embed="rId2"/>
              <a:stretch>
                <a:fillRect l="-33599" r="-88464"/>
              </a:stretch>
            </a:blipFill>
            <a:ln w="19050" cap="sq">
              <a:solidFill>
                <a:srgbClr val="111111"/>
              </a:solidFill>
              <a:prstDash val="solid"/>
              <a:miter/>
            </a:ln>
          </p:spPr>
        </p:sp>
      </p:grpSp>
      <p:sp>
        <p:nvSpPr>
          <p:cNvPr id="13" name="Freeform 13"/>
          <p:cNvSpPr/>
          <p:nvPr/>
        </p:nvSpPr>
        <p:spPr>
          <a:xfrm>
            <a:off x="6557727" y="8959571"/>
            <a:ext cx="1648110" cy="1347431"/>
          </a:xfrm>
          <a:custGeom>
            <a:avLst/>
            <a:gdLst/>
            <a:ahLst/>
            <a:cxnLst/>
            <a:rect l="l" t="t" r="r" b="b"/>
            <a:pathLst>
              <a:path w="1648110" h="1347431">
                <a:moveTo>
                  <a:pt x="0" y="0"/>
                </a:moveTo>
                <a:lnTo>
                  <a:pt x="1648110" y="0"/>
                </a:lnTo>
                <a:lnTo>
                  <a:pt x="1648110" y="1347431"/>
                </a:lnTo>
                <a:lnTo>
                  <a:pt x="0" y="1347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366939" y="9206269"/>
            <a:ext cx="2894707" cy="854035"/>
          </a:xfrm>
          <a:custGeom>
            <a:avLst/>
            <a:gdLst/>
            <a:ahLst/>
            <a:cxnLst/>
            <a:rect l="l" t="t" r="r" b="b"/>
            <a:pathLst>
              <a:path w="2894707" h="854035">
                <a:moveTo>
                  <a:pt x="0" y="0"/>
                </a:moveTo>
                <a:lnTo>
                  <a:pt x="2894707" y="0"/>
                </a:lnTo>
                <a:lnTo>
                  <a:pt x="2894707" y="854035"/>
                </a:lnTo>
                <a:lnTo>
                  <a:pt x="0" y="8540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0367" y="-206480"/>
            <a:ext cx="15811500" cy="3485151"/>
            <a:chOff x="0" y="0"/>
            <a:chExt cx="4164346" cy="917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4346" cy="917900"/>
            </a:xfrm>
            <a:custGeom>
              <a:avLst/>
              <a:gdLst/>
              <a:ahLst/>
              <a:cxnLst/>
              <a:rect l="l" t="t" r="r" b="b"/>
              <a:pathLst>
                <a:path w="4164346" h="917900">
                  <a:moveTo>
                    <a:pt x="0" y="0"/>
                  </a:moveTo>
                  <a:lnTo>
                    <a:pt x="4164346" y="0"/>
                  </a:lnTo>
                  <a:lnTo>
                    <a:pt x="4164346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7DC4C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164346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86" y="3563694"/>
            <a:ext cx="8616446" cy="6948146"/>
            <a:chOff x="0" y="0"/>
            <a:chExt cx="2269352" cy="18299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69352" cy="1829964"/>
            </a:xfrm>
            <a:custGeom>
              <a:avLst/>
              <a:gdLst/>
              <a:ahLst/>
              <a:cxnLst/>
              <a:rect l="l" t="t" r="r" b="b"/>
              <a:pathLst>
                <a:path w="2269352" h="1829964">
                  <a:moveTo>
                    <a:pt x="0" y="0"/>
                  </a:moveTo>
                  <a:lnTo>
                    <a:pt x="2269352" y="0"/>
                  </a:lnTo>
                  <a:lnTo>
                    <a:pt x="2269352" y="1829964"/>
                  </a:lnTo>
                  <a:lnTo>
                    <a:pt x="0" y="1829964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269352" cy="1877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314740" y="3563694"/>
            <a:ext cx="8594878" cy="6948146"/>
            <a:chOff x="0" y="0"/>
            <a:chExt cx="2263672" cy="18299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63672" cy="1829964"/>
            </a:xfrm>
            <a:custGeom>
              <a:avLst/>
              <a:gdLst/>
              <a:ahLst/>
              <a:cxnLst/>
              <a:rect l="l" t="t" r="r" b="b"/>
              <a:pathLst>
                <a:path w="2263672" h="1829964">
                  <a:moveTo>
                    <a:pt x="0" y="0"/>
                  </a:moveTo>
                  <a:lnTo>
                    <a:pt x="2263672" y="0"/>
                  </a:lnTo>
                  <a:lnTo>
                    <a:pt x="2263672" y="1829964"/>
                  </a:lnTo>
                  <a:lnTo>
                    <a:pt x="0" y="1829964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263672" cy="1877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86" y="7621755"/>
            <a:ext cx="8616446" cy="3596163"/>
            <a:chOff x="0" y="0"/>
            <a:chExt cx="1655207" cy="69081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55207" cy="690818"/>
            </a:xfrm>
            <a:custGeom>
              <a:avLst/>
              <a:gdLst/>
              <a:ahLst/>
              <a:cxnLst/>
              <a:rect l="l" t="t" r="r" b="b"/>
              <a:pathLst>
                <a:path w="1655207" h="690818">
                  <a:moveTo>
                    <a:pt x="0" y="0"/>
                  </a:moveTo>
                  <a:lnTo>
                    <a:pt x="1655207" y="0"/>
                  </a:lnTo>
                  <a:lnTo>
                    <a:pt x="1655207" y="690818"/>
                  </a:lnTo>
                  <a:lnTo>
                    <a:pt x="0" y="690818"/>
                  </a:lnTo>
                  <a:close/>
                </a:path>
              </a:pathLst>
            </a:custGeom>
            <a:blipFill>
              <a:blip r:embed="rId2"/>
              <a:stretch>
                <a:fillRect t="-47672" b="-12061"/>
              </a:stretch>
            </a:blipFill>
            <a:ln w="19050" cap="sq">
              <a:solidFill>
                <a:srgbClr val="111111"/>
              </a:solidFill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-191297" y="-206480"/>
            <a:ext cx="1144267" cy="3485151"/>
            <a:chOff x="0" y="0"/>
            <a:chExt cx="301371" cy="9179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371" cy="917900"/>
            </a:xfrm>
            <a:custGeom>
              <a:avLst/>
              <a:gdLst/>
              <a:ahLst/>
              <a:cxnLst/>
              <a:rect l="l" t="t" r="r" b="b"/>
              <a:pathLst>
                <a:path w="301371" h="917900">
                  <a:moveTo>
                    <a:pt x="0" y="0"/>
                  </a:moveTo>
                  <a:lnTo>
                    <a:pt x="301371" y="0"/>
                  </a:lnTo>
                  <a:lnTo>
                    <a:pt x="301371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301371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337485" y="-206480"/>
            <a:ext cx="1144267" cy="3485151"/>
            <a:chOff x="0" y="0"/>
            <a:chExt cx="301371" cy="9179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1371" cy="917900"/>
            </a:xfrm>
            <a:custGeom>
              <a:avLst/>
              <a:gdLst/>
              <a:ahLst/>
              <a:cxnLst/>
              <a:rect l="l" t="t" r="r" b="b"/>
              <a:pathLst>
                <a:path w="301371" h="917900">
                  <a:moveTo>
                    <a:pt x="0" y="0"/>
                  </a:moveTo>
                  <a:lnTo>
                    <a:pt x="301371" y="0"/>
                  </a:lnTo>
                  <a:lnTo>
                    <a:pt x="301371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301371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446082" y="3968674"/>
            <a:ext cx="4063454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</a:pPr>
            <a:r>
              <a:rPr lang="en-US" sz="3000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CEL SZCZEGÓŁOWY 1.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80836" y="4698219"/>
            <a:ext cx="8166174" cy="2446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49"/>
              </a:lnSpc>
              <a:spcBef>
                <a:spcPct val="0"/>
              </a:spcBef>
            </a:pPr>
            <a:r>
              <a:rPr lang="en-US" sz="32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Wzmocnienie potencjału instytucjonalnego organizacji obywatelskich w społecznościach lokalnych.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486376" y="861981"/>
            <a:ext cx="11315247" cy="134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50"/>
              </a:lnSpc>
              <a:spcBef>
                <a:spcPct val="0"/>
              </a:spcBef>
            </a:pPr>
            <a:r>
              <a:rPr lang="en-US" sz="9500" b="1" spc="-285">
                <a:solidFill>
                  <a:srgbClr val="FFFFFF"/>
                </a:solidFill>
                <a:latin typeface="Touvlo Bold"/>
                <a:ea typeface="Touvlo Bold"/>
                <a:cs typeface="Touvlo Bold"/>
                <a:sym typeface="Touvlo Bold"/>
              </a:rPr>
              <a:t>Cele szczegółowe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658897" y="3853559"/>
            <a:ext cx="7906564" cy="6292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9"/>
              </a:lnSpc>
            </a:pPr>
            <a:r>
              <a:rPr lang="en-US" sz="25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Co zyskamy:</a:t>
            </a:r>
          </a:p>
          <a:p>
            <a:pPr algn="l">
              <a:lnSpc>
                <a:spcPts val="3899"/>
              </a:lnSpc>
            </a:pPr>
            <a:r>
              <a:rPr lang="en-US" sz="25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- poprawa jakości zarządzania w organizacjach obywatelskich,</a:t>
            </a:r>
          </a:p>
          <a:p>
            <a:pPr algn="l">
              <a:lnSpc>
                <a:spcPts val="3899"/>
              </a:lnSpc>
            </a:pPr>
            <a:r>
              <a:rPr lang="en-US" sz="25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- budowanie profesjonalnych zespołów oraz rozwój kompetencji kadry,</a:t>
            </a:r>
          </a:p>
          <a:p>
            <a:pPr algn="l">
              <a:lnSpc>
                <a:spcPts val="3899"/>
              </a:lnSpc>
            </a:pPr>
            <a:r>
              <a:rPr lang="en-US" sz="25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- rozwój współpracy między organizacjami obywatelskimi,</a:t>
            </a:r>
          </a:p>
          <a:p>
            <a:pPr algn="l">
              <a:lnSpc>
                <a:spcPts val="3899"/>
              </a:lnSpc>
            </a:pPr>
            <a:r>
              <a:rPr lang="en-US" sz="25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- rozwój współpracy między sektorem pozarządowym a sektorem publicznym i prywatnym,</a:t>
            </a:r>
          </a:p>
          <a:p>
            <a:pPr algn="l">
              <a:lnSpc>
                <a:spcPts val="3899"/>
              </a:lnSpc>
            </a:pPr>
            <a:r>
              <a:rPr lang="en-US" sz="25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- podniesienie roli NGO w świadomości społecznej,</a:t>
            </a:r>
          </a:p>
          <a:p>
            <a:pPr algn="l">
              <a:lnSpc>
                <a:spcPts val="3899"/>
              </a:lnSpc>
            </a:pPr>
            <a:r>
              <a:rPr lang="en-US" sz="25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- budowanie zaufania do sektora pozarządowego.</a:t>
            </a:r>
          </a:p>
          <a:p>
            <a:pPr marL="0" lvl="0" indent="0" algn="just">
              <a:lnSpc>
                <a:spcPts val="3899"/>
              </a:lnSpc>
              <a:spcBef>
                <a:spcPct val="0"/>
              </a:spcBef>
            </a:pPr>
            <a:endParaRPr lang="en-US" sz="2599" b="1">
              <a:solidFill>
                <a:srgbClr val="111111"/>
              </a:solidFill>
              <a:latin typeface="TT Interphases Bold"/>
              <a:ea typeface="TT Interphases Bold"/>
              <a:cs typeface="TT Interphases Bold"/>
              <a:sym typeface="TT Interphases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0367" y="-206480"/>
            <a:ext cx="15811500" cy="3485151"/>
            <a:chOff x="0" y="0"/>
            <a:chExt cx="4164346" cy="917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4346" cy="917900"/>
            </a:xfrm>
            <a:custGeom>
              <a:avLst/>
              <a:gdLst/>
              <a:ahLst/>
              <a:cxnLst/>
              <a:rect l="l" t="t" r="r" b="b"/>
              <a:pathLst>
                <a:path w="4164346" h="917900">
                  <a:moveTo>
                    <a:pt x="0" y="0"/>
                  </a:moveTo>
                  <a:lnTo>
                    <a:pt x="4164346" y="0"/>
                  </a:lnTo>
                  <a:lnTo>
                    <a:pt x="4164346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7DC4C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164346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51383" y="3563694"/>
            <a:ext cx="8958236" cy="6948146"/>
            <a:chOff x="0" y="0"/>
            <a:chExt cx="2359371" cy="18299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59371" cy="1829964"/>
            </a:xfrm>
            <a:custGeom>
              <a:avLst/>
              <a:gdLst/>
              <a:ahLst/>
              <a:cxnLst/>
              <a:rect l="l" t="t" r="r" b="b"/>
              <a:pathLst>
                <a:path w="2359371" h="1829964">
                  <a:moveTo>
                    <a:pt x="0" y="0"/>
                  </a:moveTo>
                  <a:lnTo>
                    <a:pt x="2359371" y="0"/>
                  </a:lnTo>
                  <a:lnTo>
                    <a:pt x="2359371" y="1829964"/>
                  </a:lnTo>
                  <a:lnTo>
                    <a:pt x="0" y="1829964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359371" cy="1877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28072" y="3563694"/>
            <a:ext cx="8362205" cy="6948146"/>
            <a:chOff x="0" y="0"/>
            <a:chExt cx="2202391" cy="18299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02391" cy="1829964"/>
            </a:xfrm>
            <a:custGeom>
              <a:avLst/>
              <a:gdLst/>
              <a:ahLst/>
              <a:cxnLst/>
              <a:rect l="l" t="t" r="r" b="b"/>
              <a:pathLst>
                <a:path w="2202391" h="1829964">
                  <a:moveTo>
                    <a:pt x="0" y="0"/>
                  </a:moveTo>
                  <a:lnTo>
                    <a:pt x="2202391" y="0"/>
                  </a:lnTo>
                  <a:lnTo>
                    <a:pt x="2202391" y="1829964"/>
                  </a:lnTo>
                  <a:lnTo>
                    <a:pt x="0" y="1829964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202391" cy="1877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28072" y="7621755"/>
            <a:ext cx="8362205" cy="3314776"/>
            <a:chOff x="0" y="0"/>
            <a:chExt cx="1742730" cy="69081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42730" cy="690818"/>
            </a:xfrm>
            <a:custGeom>
              <a:avLst/>
              <a:gdLst/>
              <a:ahLst/>
              <a:cxnLst/>
              <a:rect l="l" t="t" r="r" b="b"/>
              <a:pathLst>
                <a:path w="1742730" h="690818">
                  <a:moveTo>
                    <a:pt x="0" y="0"/>
                  </a:moveTo>
                  <a:lnTo>
                    <a:pt x="1742730" y="0"/>
                  </a:lnTo>
                  <a:lnTo>
                    <a:pt x="1742730" y="690818"/>
                  </a:lnTo>
                  <a:lnTo>
                    <a:pt x="0" y="690818"/>
                  </a:lnTo>
                  <a:close/>
                </a:path>
              </a:pathLst>
            </a:custGeom>
            <a:blipFill>
              <a:blip r:embed="rId2"/>
              <a:stretch>
                <a:fillRect t="-45425" b="-22755"/>
              </a:stretch>
            </a:blipFill>
            <a:ln w="19050" cap="sq">
              <a:solidFill>
                <a:srgbClr val="111111"/>
              </a:solidFill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-191297" y="-206480"/>
            <a:ext cx="1144267" cy="3485151"/>
            <a:chOff x="0" y="0"/>
            <a:chExt cx="301371" cy="9179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371" cy="917900"/>
            </a:xfrm>
            <a:custGeom>
              <a:avLst/>
              <a:gdLst/>
              <a:ahLst/>
              <a:cxnLst/>
              <a:rect l="l" t="t" r="r" b="b"/>
              <a:pathLst>
                <a:path w="301371" h="917900">
                  <a:moveTo>
                    <a:pt x="0" y="0"/>
                  </a:moveTo>
                  <a:lnTo>
                    <a:pt x="301371" y="0"/>
                  </a:lnTo>
                  <a:lnTo>
                    <a:pt x="301371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301371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337485" y="-206480"/>
            <a:ext cx="1144267" cy="3485151"/>
            <a:chOff x="0" y="0"/>
            <a:chExt cx="301371" cy="9179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1371" cy="917900"/>
            </a:xfrm>
            <a:custGeom>
              <a:avLst/>
              <a:gdLst/>
              <a:ahLst/>
              <a:cxnLst/>
              <a:rect l="l" t="t" r="r" b="b"/>
              <a:pathLst>
                <a:path w="301371" h="917900">
                  <a:moveTo>
                    <a:pt x="0" y="0"/>
                  </a:moveTo>
                  <a:lnTo>
                    <a:pt x="301371" y="0"/>
                  </a:lnTo>
                  <a:lnTo>
                    <a:pt x="301371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301371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366855" y="3874561"/>
            <a:ext cx="4084639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3000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CEL SZCZEGÓŁOWY 2.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50408" y="4591746"/>
            <a:ext cx="7517534" cy="2446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49"/>
              </a:lnSpc>
              <a:spcBef>
                <a:spcPct val="0"/>
              </a:spcBef>
            </a:pPr>
            <a:r>
              <a:rPr lang="en-US" sz="32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 Wzmocnienie odporności społeczności lokalnych na sytuacje kryzysowe poprzez rozwój aktywności i integracji społecznej.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486376" y="861981"/>
            <a:ext cx="11315247" cy="134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50"/>
              </a:lnSpc>
              <a:spcBef>
                <a:spcPct val="0"/>
              </a:spcBef>
            </a:pPr>
            <a:r>
              <a:rPr lang="en-US" sz="9500" b="1" spc="-285">
                <a:solidFill>
                  <a:srgbClr val="FFFFFF"/>
                </a:solidFill>
                <a:latin typeface="Touvlo Bold"/>
                <a:ea typeface="Touvlo Bold"/>
                <a:cs typeface="Touvlo Bold"/>
                <a:sym typeface="Touvlo Bold"/>
              </a:rPr>
              <a:t>Cele szczegółowe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250538" y="3750736"/>
            <a:ext cx="8381345" cy="6777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99"/>
              </a:lnSpc>
            </a:pPr>
            <a:r>
              <a:rPr lang="en-US" sz="25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Co zyskamy:</a:t>
            </a:r>
          </a:p>
          <a:p>
            <a:pPr algn="l">
              <a:lnSpc>
                <a:spcPts val="3899"/>
              </a:lnSpc>
            </a:pPr>
            <a:r>
              <a:rPr lang="en-US" sz="25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- podniesienie świadomości i zdolności mieszkańców i społeczności lokalnych do samodzielnego reagowania na sytuacje kryzysowe,</a:t>
            </a:r>
          </a:p>
          <a:p>
            <a:pPr algn="l">
              <a:lnSpc>
                <a:spcPts val="3899"/>
              </a:lnSpc>
            </a:pPr>
            <a:r>
              <a:rPr lang="en-US" sz="25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- wzmocnienie współpracy i budowanie sieci współpracy między administracją publiczną, służbami, organizacjami obywatelskimi i mieszkańcami,</a:t>
            </a:r>
          </a:p>
          <a:p>
            <a:pPr algn="l">
              <a:lnSpc>
                <a:spcPts val="3899"/>
              </a:lnSpc>
            </a:pPr>
            <a:r>
              <a:rPr lang="en-US" sz="25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- wzmocnienie odporności mieszkańców na ewentualne sytuacje kryzysowe,</a:t>
            </a:r>
          </a:p>
          <a:p>
            <a:pPr algn="l">
              <a:lnSpc>
                <a:spcPts val="3899"/>
              </a:lnSpc>
            </a:pPr>
            <a:r>
              <a:rPr lang="en-US" sz="25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- większe uczestnictwo NGO i obywateli w procesach decyzyjnych, w tym dotyczących sytuacji kryzysowych.</a:t>
            </a:r>
          </a:p>
          <a:p>
            <a:pPr marL="0" lvl="0" indent="0" algn="just">
              <a:lnSpc>
                <a:spcPts val="3899"/>
              </a:lnSpc>
              <a:spcBef>
                <a:spcPct val="0"/>
              </a:spcBef>
            </a:pPr>
            <a:endParaRPr lang="en-US" sz="2599" b="1">
              <a:solidFill>
                <a:srgbClr val="111111"/>
              </a:solidFill>
              <a:latin typeface="TT Interphases Bold"/>
              <a:ea typeface="TT Interphases Bold"/>
              <a:cs typeface="TT Interphases Bold"/>
              <a:sym typeface="TT Interphases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0367" y="-206480"/>
            <a:ext cx="15811500" cy="3485151"/>
            <a:chOff x="0" y="0"/>
            <a:chExt cx="4164346" cy="917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4346" cy="917900"/>
            </a:xfrm>
            <a:custGeom>
              <a:avLst/>
              <a:gdLst/>
              <a:ahLst/>
              <a:cxnLst/>
              <a:rect l="l" t="t" r="r" b="b"/>
              <a:pathLst>
                <a:path w="4164346" h="917900">
                  <a:moveTo>
                    <a:pt x="0" y="0"/>
                  </a:moveTo>
                  <a:lnTo>
                    <a:pt x="4164346" y="0"/>
                  </a:lnTo>
                  <a:lnTo>
                    <a:pt x="4164346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7DC4C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164346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91297" y="-206480"/>
            <a:ext cx="1144267" cy="3485151"/>
            <a:chOff x="0" y="0"/>
            <a:chExt cx="301371" cy="9179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1371" cy="917900"/>
            </a:xfrm>
            <a:custGeom>
              <a:avLst/>
              <a:gdLst/>
              <a:ahLst/>
              <a:cxnLst/>
              <a:rect l="l" t="t" r="r" b="b"/>
              <a:pathLst>
                <a:path w="301371" h="917900">
                  <a:moveTo>
                    <a:pt x="0" y="0"/>
                  </a:moveTo>
                  <a:lnTo>
                    <a:pt x="301371" y="0"/>
                  </a:lnTo>
                  <a:lnTo>
                    <a:pt x="301371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01371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337485" y="-206480"/>
            <a:ext cx="1144267" cy="3485151"/>
            <a:chOff x="0" y="0"/>
            <a:chExt cx="301371" cy="9179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371" cy="917900"/>
            </a:xfrm>
            <a:custGeom>
              <a:avLst/>
              <a:gdLst/>
              <a:ahLst/>
              <a:cxnLst/>
              <a:rect l="l" t="t" r="r" b="b"/>
              <a:pathLst>
                <a:path w="301371" h="917900">
                  <a:moveTo>
                    <a:pt x="0" y="0"/>
                  </a:moveTo>
                  <a:lnTo>
                    <a:pt x="301371" y="0"/>
                  </a:lnTo>
                  <a:lnTo>
                    <a:pt x="301371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01371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486376" y="186720"/>
            <a:ext cx="11315247" cy="134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50"/>
              </a:lnSpc>
              <a:spcBef>
                <a:spcPct val="0"/>
              </a:spcBef>
            </a:pPr>
            <a:r>
              <a:rPr lang="en-US" sz="9500" b="1" spc="-285">
                <a:solidFill>
                  <a:srgbClr val="FFFFFF"/>
                </a:solidFill>
                <a:latin typeface="Touvlo Bold"/>
                <a:ea typeface="Touvlo Bold"/>
                <a:cs typeface="Touvlo Bold"/>
                <a:sym typeface="Touvlo Bold"/>
              </a:rPr>
              <a:t>Grupa docelowa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380836" y="3563694"/>
            <a:ext cx="17739695" cy="2713281"/>
            <a:chOff x="0" y="0"/>
            <a:chExt cx="4672183" cy="71460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672183" cy="714609"/>
            </a:xfrm>
            <a:custGeom>
              <a:avLst/>
              <a:gdLst/>
              <a:ahLst/>
              <a:cxnLst/>
              <a:rect l="l" t="t" r="r" b="b"/>
              <a:pathLst>
                <a:path w="4672183" h="714609">
                  <a:moveTo>
                    <a:pt x="0" y="0"/>
                  </a:moveTo>
                  <a:lnTo>
                    <a:pt x="4672183" y="0"/>
                  </a:lnTo>
                  <a:lnTo>
                    <a:pt x="4672183" y="714609"/>
                  </a:lnTo>
                  <a:lnTo>
                    <a:pt x="0" y="714609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4672183" cy="7622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80836" y="6276975"/>
            <a:ext cx="17739695" cy="3782867"/>
            <a:chOff x="0" y="0"/>
            <a:chExt cx="3407771" cy="72668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407771" cy="726684"/>
            </a:xfrm>
            <a:custGeom>
              <a:avLst/>
              <a:gdLst/>
              <a:ahLst/>
              <a:cxnLst/>
              <a:rect l="l" t="t" r="r" b="b"/>
              <a:pathLst>
                <a:path w="3407771" h="726684">
                  <a:moveTo>
                    <a:pt x="0" y="0"/>
                  </a:moveTo>
                  <a:lnTo>
                    <a:pt x="3407771" y="0"/>
                  </a:lnTo>
                  <a:lnTo>
                    <a:pt x="3407771" y="726684"/>
                  </a:lnTo>
                  <a:lnTo>
                    <a:pt x="0" y="726684"/>
                  </a:lnTo>
                  <a:close/>
                </a:path>
              </a:pathLst>
            </a:custGeom>
            <a:blipFill>
              <a:blip r:embed="rId2"/>
              <a:stretch>
                <a:fillRect t="-49874" b="-162562"/>
              </a:stretch>
            </a:blipFill>
            <a:ln w="19050" cap="sq">
              <a:solidFill>
                <a:srgbClr val="111111"/>
              </a:solidFill>
              <a:prstDash val="solid"/>
              <a:miter/>
            </a:ln>
          </p:spPr>
        </p:sp>
      </p:grpSp>
      <p:sp>
        <p:nvSpPr>
          <p:cNvPr id="17" name="TextBox 17"/>
          <p:cNvSpPr txBox="1"/>
          <p:nvPr/>
        </p:nvSpPr>
        <p:spPr>
          <a:xfrm>
            <a:off x="1240367" y="4296170"/>
            <a:ext cx="16476044" cy="1207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9"/>
              </a:lnSpc>
            </a:pPr>
            <a:r>
              <a:rPr lang="en-US" sz="32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Organizacje z maksymalnym łącznym przychodem w jednym </a:t>
            </a:r>
          </a:p>
          <a:p>
            <a:pPr marL="0" lvl="0" indent="0" algn="ctr">
              <a:lnSpc>
                <a:spcPts val="4949"/>
              </a:lnSpc>
              <a:spcBef>
                <a:spcPct val="0"/>
              </a:spcBef>
            </a:pPr>
            <a:r>
              <a:rPr lang="en-US" sz="32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z trzech ostatnich zamkniętych lat budżetowych do 200 000 zł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888817" y="1564670"/>
            <a:ext cx="14514601" cy="1336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9"/>
              </a:lnSpc>
            </a:pPr>
            <a:r>
              <a:rPr lang="en-US" sz="3099" b="1" spc="-92">
                <a:solidFill>
                  <a:srgbClr val="FFFFFF"/>
                </a:solidFill>
                <a:latin typeface="Touvlo Bold"/>
                <a:ea typeface="Touvlo Bold"/>
                <a:cs typeface="Touvlo Bold"/>
                <a:sym typeface="Touvlo Bold"/>
              </a:rPr>
              <a:t>Organizacje zarejestrowane i prowadzące działalność na terenach wiejskich</a:t>
            </a:r>
          </a:p>
          <a:p>
            <a:pPr algn="ctr">
              <a:lnSpc>
                <a:spcPts val="3409"/>
              </a:lnSpc>
            </a:pPr>
            <a:r>
              <a:rPr lang="en-US" sz="3099" b="1" spc="-92">
                <a:solidFill>
                  <a:srgbClr val="FFFFFF"/>
                </a:solidFill>
                <a:latin typeface="Touvlo Bold"/>
                <a:ea typeface="Touvlo Bold"/>
                <a:cs typeface="Touvlo Bold"/>
                <a:sym typeface="Touvlo Bold"/>
              </a:rPr>
              <a:t>lub w miejscowościach liczących nie więcej niż 100 000 mieszkańców </a:t>
            </a:r>
          </a:p>
          <a:p>
            <a:pPr marL="0" lvl="0" indent="0" algn="ctr">
              <a:lnSpc>
                <a:spcPts val="3739"/>
              </a:lnSpc>
              <a:spcBef>
                <a:spcPct val="0"/>
              </a:spcBef>
            </a:pPr>
            <a:r>
              <a:rPr lang="en-US" sz="3399" b="1" u="sng" spc="-101">
                <a:solidFill>
                  <a:srgbClr val="FFFFFF"/>
                </a:solidFill>
                <a:latin typeface="Touvlo Bold"/>
                <a:ea typeface="Touvlo Bold"/>
                <a:cs typeface="Touvlo Bold"/>
                <a:sym typeface="Touvlo Bold"/>
              </a:rPr>
              <a:t>(w trakcie konsultacji)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5236" y="-1109216"/>
            <a:ext cx="8888795" cy="5911114"/>
            <a:chOff x="0" y="0"/>
            <a:chExt cx="2341082" cy="15568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41082" cy="1556837"/>
            </a:xfrm>
            <a:custGeom>
              <a:avLst/>
              <a:gdLst/>
              <a:ahLst/>
              <a:cxnLst/>
              <a:rect l="l" t="t" r="r" b="b"/>
              <a:pathLst>
                <a:path w="2341082" h="1556837">
                  <a:moveTo>
                    <a:pt x="0" y="0"/>
                  </a:moveTo>
                  <a:lnTo>
                    <a:pt x="2341082" y="0"/>
                  </a:lnTo>
                  <a:lnTo>
                    <a:pt x="2341082" y="1556837"/>
                  </a:lnTo>
                  <a:lnTo>
                    <a:pt x="0" y="1556837"/>
                  </a:lnTo>
                  <a:close/>
                </a:path>
              </a:pathLst>
            </a:custGeom>
            <a:solidFill>
              <a:srgbClr val="7DC4C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341082" cy="16044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859310" y="-1109216"/>
            <a:ext cx="8191500" cy="11662916"/>
            <a:chOff x="0" y="0"/>
            <a:chExt cx="2157432" cy="307171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57432" cy="3071714"/>
            </a:xfrm>
            <a:custGeom>
              <a:avLst/>
              <a:gdLst/>
              <a:ahLst/>
              <a:cxnLst/>
              <a:rect l="l" t="t" r="r" b="b"/>
              <a:pathLst>
                <a:path w="2157432" h="3071714">
                  <a:moveTo>
                    <a:pt x="0" y="0"/>
                  </a:moveTo>
                  <a:lnTo>
                    <a:pt x="2157432" y="0"/>
                  </a:lnTo>
                  <a:lnTo>
                    <a:pt x="2157432" y="3071714"/>
                  </a:lnTo>
                  <a:lnTo>
                    <a:pt x="0" y="3071714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157432" cy="31193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34286" y="5087583"/>
            <a:ext cx="8888795" cy="5466117"/>
            <a:chOff x="0" y="0"/>
            <a:chExt cx="2539661" cy="156175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39661" cy="1561751"/>
            </a:xfrm>
            <a:custGeom>
              <a:avLst/>
              <a:gdLst/>
              <a:ahLst/>
              <a:cxnLst/>
              <a:rect l="l" t="t" r="r" b="b"/>
              <a:pathLst>
                <a:path w="2539661" h="1561751">
                  <a:moveTo>
                    <a:pt x="0" y="0"/>
                  </a:moveTo>
                  <a:lnTo>
                    <a:pt x="2539661" y="0"/>
                  </a:lnTo>
                  <a:lnTo>
                    <a:pt x="2539661" y="1561751"/>
                  </a:lnTo>
                  <a:lnTo>
                    <a:pt x="0" y="1561751"/>
                  </a:lnTo>
                  <a:close/>
                </a:path>
              </a:pathLst>
            </a:custGeom>
            <a:blipFill>
              <a:blip r:embed="rId2"/>
              <a:stretch>
                <a:fillRect t="-4273" b="-4273"/>
              </a:stretch>
            </a:blipFill>
            <a:ln w="19050" cap="sq">
              <a:solidFill>
                <a:srgbClr val="111111"/>
              </a:solidFill>
              <a:prstDash val="solid"/>
              <a:miter/>
            </a:ln>
          </p:spPr>
        </p:sp>
      </p:grpSp>
      <p:sp>
        <p:nvSpPr>
          <p:cNvPr id="10" name="TextBox 10"/>
          <p:cNvSpPr txBox="1"/>
          <p:nvPr/>
        </p:nvSpPr>
        <p:spPr>
          <a:xfrm>
            <a:off x="10126838" y="279280"/>
            <a:ext cx="6923972" cy="2282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49"/>
              </a:lnSpc>
            </a:pPr>
            <a:r>
              <a:rPr lang="en-US" sz="40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&gt; 800 grantów dla organizacji pozarządowych</a:t>
            </a:r>
          </a:p>
          <a:p>
            <a:pPr marL="0" lvl="0" indent="0" algn="l">
              <a:lnSpc>
                <a:spcPts val="6149"/>
              </a:lnSpc>
              <a:spcBef>
                <a:spcPct val="0"/>
              </a:spcBef>
            </a:pPr>
            <a:r>
              <a:rPr lang="en-US" sz="40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(do 50 000 zł każdy)</a:t>
            </a:r>
          </a:p>
        </p:txBody>
      </p:sp>
      <p:sp>
        <p:nvSpPr>
          <p:cNvPr id="11" name="AutoShape 11"/>
          <p:cNvSpPr/>
          <p:nvPr/>
        </p:nvSpPr>
        <p:spPr>
          <a:xfrm flipV="1">
            <a:off x="8859321" y="3267236"/>
            <a:ext cx="8191479" cy="7023"/>
          </a:xfrm>
          <a:prstGeom prst="line">
            <a:avLst/>
          </a:prstGeom>
          <a:ln w="19050" cap="flat">
            <a:solidFill>
              <a:srgbClr val="11111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V="1">
            <a:off x="8859329" y="5629275"/>
            <a:ext cx="8191479" cy="7023"/>
          </a:xfrm>
          <a:prstGeom prst="line">
            <a:avLst/>
          </a:prstGeom>
          <a:ln w="19050" cap="flat">
            <a:solidFill>
              <a:srgbClr val="111111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3" name="Group 13"/>
          <p:cNvGrpSpPr/>
          <p:nvPr/>
        </p:nvGrpSpPr>
        <p:grpSpPr>
          <a:xfrm>
            <a:off x="17335030" y="-229568"/>
            <a:ext cx="1176786" cy="7405019"/>
            <a:chOff x="0" y="0"/>
            <a:chExt cx="309935" cy="195029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9935" cy="1950293"/>
            </a:xfrm>
            <a:custGeom>
              <a:avLst/>
              <a:gdLst/>
              <a:ahLst/>
              <a:cxnLst/>
              <a:rect l="l" t="t" r="r" b="b"/>
              <a:pathLst>
                <a:path w="309935" h="1950293">
                  <a:moveTo>
                    <a:pt x="0" y="0"/>
                  </a:moveTo>
                  <a:lnTo>
                    <a:pt x="309935" y="0"/>
                  </a:lnTo>
                  <a:lnTo>
                    <a:pt x="309935" y="1950293"/>
                  </a:lnTo>
                  <a:lnTo>
                    <a:pt x="0" y="1950293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309935" cy="19979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335030" y="7461201"/>
            <a:ext cx="1176786" cy="3054399"/>
            <a:chOff x="0" y="0"/>
            <a:chExt cx="309935" cy="80445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9935" cy="804451"/>
            </a:xfrm>
            <a:custGeom>
              <a:avLst/>
              <a:gdLst/>
              <a:ahLst/>
              <a:cxnLst/>
              <a:rect l="l" t="t" r="r" b="b"/>
              <a:pathLst>
                <a:path w="309935" h="804451">
                  <a:moveTo>
                    <a:pt x="0" y="0"/>
                  </a:moveTo>
                  <a:lnTo>
                    <a:pt x="309935" y="0"/>
                  </a:lnTo>
                  <a:lnTo>
                    <a:pt x="309935" y="804451"/>
                  </a:lnTo>
                  <a:lnTo>
                    <a:pt x="0" y="804451"/>
                  </a:lnTo>
                  <a:close/>
                </a:path>
              </a:pathLst>
            </a:custGeom>
            <a:solidFill>
              <a:srgbClr val="658E8F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309935" cy="8520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105717" y="1875952"/>
            <a:ext cx="6046887" cy="1391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779"/>
              </a:lnSpc>
              <a:spcBef>
                <a:spcPct val="0"/>
              </a:spcBef>
            </a:pPr>
            <a:r>
              <a:rPr lang="en-US" sz="9799" b="1" spc="-293">
                <a:solidFill>
                  <a:srgbClr val="FFFFFF"/>
                </a:solidFill>
                <a:latin typeface="Touvlo Bold"/>
                <a:ea typeface="Touvlo Bold"/>
                <a:cs typeface="Touvlo Bold"/>
                <a:sym typeface="Touvlo Bold"/>
              </a:rPr>
              <a:t>Zasady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126838" y="7657265"/>
            <a:ext cx="5968231" cy="2219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9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1200 minigrantów w ramach regrantingu </a:t>
            </a:r>
          </a:p>
          <a:p>
            <a:pPr marL="0" lvl="0" indent="0" algn="l">
              <a:lnSpc>
                <a:spcPts val="5999"/>
              </a:lnSpc>
              <a:spcBef>
                <a:spcPct val="0"/>
              </a:spcBef>
            </a:pPr>
            <a:r>
              <a:rPr lang="en-US" sz="39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(do 10 000 zł każdy)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26062" y="3632833"/>
            <a:ext cx="6923972" cy="151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49"/>
              </a:lnSpc>
              <a:spcBef>
                <a:spcPct val="0"/>
              </a:spcBef>
            </a:pPr>
            <a:r>
              <a:rPr lang="en-US" sz="40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Połowa kwoty grantu - rozwój instytucjonalny</a:t>
            </a:r>
          </a:p>
        </p:txBody>
      </p:sp>
      <p:sp>
        <p:nvSpPr>
          <p:cNvPr id="22" name="AutoShape 22"/>
          <p:cNvSpPr/>
          <p:nvPr/>
        </p:nvSpPr>
        <p:spPr>
          <a:xfrm flipV="1">
            <a:off x="8858555" y="7470726"/>
            <a:ext cx="8191479" cy="7023"/>
          </a:xfrm>
          <a:prstGeom prst="line">
            <a:avLst/>
          </a:prstGeom>
          <a:ln w="19050" cap="flat">
            <a:solidFill>
              <a:srgbClr val="11111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23"/>
          <p:cNvSpPr txBox="1"/>
          <p:nvPr/>
        </p:nvSpPr>
        <p:spPr>
          <a:xfrm>
            <a:off x="10126062" y="6122029"/>
            <a:ext cx="6923972" cy="739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149"/>
              </a:lnSpc>
              <a:spcBef>
                <a:spcPct val="0"/>
              </a:spcBef>
            </a:pPr>
            <a:r>
              <a:rPr lang="en-US" sz="4099" b="1">
                <a:solidFill>
                  <a:srgbClr val="111111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Koszyki regionalne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0367" y="-206480"/>
            <a:ext cx="15811500" cy="3485151"/>
            <a:chOff x="0" y="0"/>
            <a:chExt cx="4164346" cy="917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4346" cy="917900"/>
            </a:xfrm>
            <a:custGeom>
              <a:avLst/>
              <a:gdLst/>
              <a:ahLst/>
              <a:cxnLst/>
              <a:rect l="l" t="t" r="r" b="b"/>
              <a:pathLst>
                <a:path w="4164346" h="917900">
                  <a:moveTo>
                    <a:pt x="0" y="0"/>
                  </a:moveTo>
                  <a:lnTo>
                    <a:pt x="4164346" y="0"/>
                  </a:lnTo>
                  <a:lnTo>
                    <a:pt x="4164346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7DC4C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164346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91297" y="-206480"/>
            <a:ext cx="1144267" cy="3485151"/>
            <a:chOff x="0" y="0"/>
            <a:chExt cx="301371" cy="9179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1371" cy="917900"/>
            </a:xfrm>
            <a:custGeom>
              <a:avLst/>
              <a:gdLst/>
              <a:ahLst/>
              <a:cxnLst/>
              <a:rect l="l" t="t" r="r" b="b"/>
              <a:pathLst>
                <a:path w="301371" h="917900">
                  <a:moveTo>
                    <a:pt x="0" y="0"/>
                  </a:moveTo>
                  <a:lnTo>
                    <a:pt x="301371" y="0"/>
                  </a:lnTo>
                  <a:lnTo>
                    <a:pt x="301371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01371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337485" y="-206480"/>
            <a:ext cx="1144267" cy="3485151"/>
            <a:chOff x="0" y="0"/>
            <a:chExt cx="301371" cy="9179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371" cy="917900"/>
            </a:xfrm>
            <a:custGeom>
              <a:avLst/>
              <a:gdLst/>
              <a:ahLst/>
              <a:cxnLst/>
              <a:rect l="l" t="t" r="r" b="b"/>
              <a:pathLst>
                <a:path w="301371" h="917900">
                  <a:moveTo>
                    <a:pt x="0" y="0"/>
                  </a:moveTo>
                  <a:lnTo>
                    <a:pt x="301371" y="0"/>
                  </a:lnTo>
                  <a:lnTo>
                    <a:pt x="301371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01371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44267" y="3605212"/>
            <a:ext cx="8538453" cy="3076577"/>
            <a:chOff x="0" y="0"/>
            <a:chExt cx="2248811" cy="81029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48811" cy="810292"/>
            </a:xfrm>
            <a:custGeom>
              <a:avLst/>
              <a:gdLst/>
              <a:ahLst/>
              <a:cxnLst/>
              <a:rect l="l" t="t" r="r" b="b"/>
              <a:pathLst>
                <a:path w="2248811" h="810292">
                  <a:moveTo>
                    <a:pt x="0" y="0"/>
                  </a:moveTo>
                  <a:lnTo>
                    <a:pt x="2248811" y="0"/>
                  </a:lnTo>
                  <a:lnTo>
                    <a:pt x="2248811" y="810292"/>
                  </a:lnTo>
                  <a:lnTo>
                    <a:pt x="0" y="810292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2248811" cy="857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242811" y="6986588"/>
            <a:ext cx="8666807" cy="3076577"/>
            <a:chOff x="0" y="0"/>
            <a:chExt cx="2282616" cy="81029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82616" cy="810292"/>
            </a:xfrm>
            <a:custGeom>
              <a:avLst/>
              <a:gdLst/>
              <a:ahLst/>
              <a:cxnLst/>
              <a:rect l="l" t="t" r="r" b="b"/>
              <a:pathLst>
                <a:path w="2282616" h="810292">
                  <a:moveTo>
                    <a:pt x="0" y="0"/>
                  </a:moveTo>
                  <a:lnTo>
                    <a:pt x="2282616" y="0"/>
                  </a:lnTo>
                  <a:lnTo>
                    <a:pt x="2282616" y="810292"/>
                  </a:lnTo>
                  <a:lnTo>
                    <a:pt x="0" y="810292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57150"/>
              <a:ext cx="2282616" cy="8674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79"/>
                </a:lnSpc>
              </a:pPr>
              <a:endParaRPr/>
            </a:p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054233" y="832833"/>
            <a:ext cx="13456974" cy="2465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5900" b="1" spc="-177">
                <a:solidFill>
                  <a:srgbClr val="FFFFFF"/>
                </a:solidFill>
                <a:latin typeface="Touvlo Bold"/>
                <a:ea typeface="Touvlo Bold"/>
                <a:cs typeface="Touvlo Bold"/>
                <a:sym typeface="Touvlo Bold"/>
              </a:rPr>
              <a:t>Priorytet 1: Odporne, zintegrowane społeczności lokalne</a:t>
            </a:r>
          </a:p>
          <a:p>
            <a:pPr marL="0" lvl="0" indent="0" algn="ctr">
              <a:lnSpc>
                <a:spcPts val="6490"/>
              </a:lnSpc>
              <a:spcBef>
                <a:spcPct val="0"/>
              </a:spcBef>
            </a:pPr>
            <a:endParaRPr lang="en-US" sz="5900" b="1" spc="-177">
              <a:solidFill>
                <a:srgbClr val="FFFFFF"/>
              </a:solidFill>
              <a:latin typeface="Touvlo Bold"/>
              <a:ea typeface="Touvlo Bold"/>
              <a:cs typeface="Touvlo Bold"/>
              <a:sym typeface="Touvlo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44267" y="4467726"/>
            <a:ext cx="8538453" cy="1216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 dirty="0" err="1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Lokalne</a:t>
            </a:r>
            <a:r>
              <a:rPr lang="en-US" sz="3499" dirty="0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przedsięwzięcia</a:t>
            </a:r>
            <a:r>
              <a:rPr lang="en-US" sz="3499" dirty="0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angażujące</a:t>
            </a:r>
            <a:r>
              <a:rPr lang="en-US" sz="3499" dirty="0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społeczność</a:t>
            </a:r>
            <a:r>
              <a:rPr lang="en-US" sz="3499" dirty="0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do </a:t>
            </a:r>
            <a:r>
              <a:rPr lang="en-US" sz="3499" dirty="0" err="1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wspólnego</a:t>
            </a:r>
            <a:r>
              <a:rPr lang="en-US" sz="3499" dirty="0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działania</a:t>
            </a:r>
            <a:r>
              <a:rPr lang="en-US" sz="3499" dirty="0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.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244267" y="6986588"/>
            <a:ext cx="8538453" cy="3076577"/>
            <a:chOff x="0" y="0"/>
            <a:chExt cx="2248811" cy="81029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248811" cy="810292"/>
            </a:xfrm>
            <a:custGeom>
              <a:avLst/>
              <a:gdLst/>
              <a:ahLst/>
              <a:cxnLst/>
              <a:rect l="l" t="t" r="r" b="b"/>
              <a:pathLst>
                <a:path w="2248811" h="810292">
                  <a:moveTo>
                    <a:pt x="0" y="0"/>
                  </a:moveTo>
                  <a:lnTo>
                    <a:pt x="2248811" y="0"/>
                  </a:lnTo>
                  <a:lnTo>
                    <a:pt x="2248811" y="810292"/>
                  </a:lnTo>
                  <a:lnTo>
                    <a:pt x="0" y="810292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2248811" cy="857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44267" y="7142547"/>
            <a:ext cx="8538453" cy="2647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6"/>
              </a:lnSpc>
              <a:spcBef>
                <a:spcPct val="0"/>
              </a:spcBef>
            </a:pPr>
            <a:r>
              <a:rPr lang="en-US" sz="3026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Działania związane z </a:t>
            </a:r>
            <a:r>
              <a:rPr lang="en-US" sz="3026" b="1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przygotowaniem społeczności lokalnej na zagrożenia</a:t>
            </a:r>
            <a:r>
              <a:rPr lang="en-US" sz="3026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oraz działania mające na celu ograniczanie negatywnych skutków w przypadku ich wystąpienia.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9144000" y="3605212"/>
            <a:ext cx="8538453" cy="3076577"/>
            <a:chOff x="0" y="0"/>
            <a:chExt cx="2248811" cy="81029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248811" cy="810292"/>
            </a:xfrm>
            <a:custGeom>
              <a:avLst/>
              <a:gdLst/>
              <a:ahLst/>
              <a:cxnLst/>
              <a:rect l="l" t="t" r="r" b="b"/>
              <a:pathLst>
                <a:path w="2248811" h="810292">
                  <a:moveTo>
                    <a:pt x="0" y="0"/>
                  </a:moveTo>
                  <a:lnTo>
                    <a:pt x="2248811" y="0"/>
                  </a:lnTo>
                  <a:lnTo>
                    <a:pt x="2248811" y="810292"/>
                  </a:lnTo>
                  <a:lnTo>
                    <a:pt x="0" y="810292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2248811" cy="857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9242811" y="4219892"/>
            <a:ext cx="8330157" cy="1780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Działania</a:t>
            </a:r>
            <a:r>
              <a:rPr lang="en-US" sz="3399" dirty="0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aktywizujące</a:t>
            </a:r>
            <a:r>
              <a:rPr lang="en-US" sz="3399" dirty="0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społeczności</a:t>
            </a:r>
            <a:r>
              <a:rPr lang="en-US" sz="3399" dirty="0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lokalne</a:t>
            </a:r>
            <a:r>
              <a:rPr lang="en-US" sz="3399" dirty="0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oraz</a:t>
            </a:r>
            <a:r>
              <a:rPr lang="en-US" sz="3399" b="1" dirty="0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promujące</a:t>
            </a:r>
            <a:r>
              <a:rPr lang="en-US" sz="3399" b="1" dirty="0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działalność</a:t>
            </a:r>
            <a:r>
              <a:rPr lang="en-US" sz="3399" b="1" dirty="0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organizacji</a:t>
            </a:r>
            <a:r>
              <a:rPr lang="en-US" sz="3399" b="1" dirty="0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obywatelskich</a:t>
            </a:r>
            <a:r>
              <a:rPr lang="en-US" sz="3399" b="1" dirty="0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  </a:t>
            </a:r>
            <a:r>
              <a:rPr lang="en-US" sz="3399" b="1" dirty="0" err="1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i</a:t>
            </a:r>
            <a:r>
              <a:rPr lang="en-US" sz="3399" b="1" dirty="0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wolontariat</a:t>
            </a:r>
            <a:r>
              <a:rPr lang="en-US" sz="3399" b="1" dirty="0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442092" y="7192648"/>
            <a:ext cx="8268246" cy="2597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28"/>
              </a:lnSpc>
              <a:spcBef>
                <a:spcPct val="0"/>
              </a:spcBef>
            </a:pPr>
            <a:r>
              <a:rPr lang="en-US" sz="2948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Działania edukacyjne dotyczące wykorzystywania w społecznościach lokalnych </a:t>
            </a:r>
            <a:r>
              <a:rPr lang="en-US" sz="2948" b="1">
                <a:solidFill>
                  <a:srgbClr val="000000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narzędzi partycypacji obywatelskiej</a:t>
            </a:r>
            <a:r>
              <a:rPr lang="en-US" sz="2948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(np. konsultacji społecznych, narzędzi deliberatywnych, debat i wysłuchań obywatelskich).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9477" y="-206480"/>
            <a:ext cx="15811500" cy="3485151"/>
            <a:chOff x="0" y="0"/>
            <a:chExt cx="4164346" cy="917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64346" cy="917900"/>
            </a:xfrm>
            <a:custGeom>
              <a:avLst/>
              <a:gdLst/>
              <a:ahLst/>
              <a:cxnLst/>
              <a:rect l="l" t="t" r="r" b="b"/>
              <a:pathLst>
                <a:path w="4164346" h="917900">
                  <a:moveTo>
                    <a:pt x="0" y="0"/>
                  </a:moveTo>
                  <a:lnTo>
                    <a:pt x="4164346" y="0"/>
                  </a:lnTo>
                  <a:lnTo>
                    <a:pt x="4164346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7DC4C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164346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91297" y="-206480"/>
            <a:ext cx="1144267" cy="3485151"/>
            <a:chOff x="0" y="0"/>
            <a:chExt cx="301371" cy="9179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1371" cy="917900"/>
            </a:xfrm>
            <a:custGeom>
              <a:avLst/>
              <a:gdLst/>
              <a:ahLst/>
              <a:cxnLst/>
              <a:rect l="l" t="t" r="r" b="b"/>
              <a:pathLst>
                <a:path w="301371" h="917900">
                  <a:moveTo>
                    <a:pt x="0" y="0"/>
                  </a:moveTo>
                  <a:lnTo>
                    <a:pt x="301371" y="0"/>
                  </a:lnTo>
                  <a:lnTo>
                    <a:pt x="301371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01371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337485" y="-206480"/>
            <a:ext cx="1144267" cy="3485151"/>
            <a:chOff x="0" y="0"/>
            <a:chExt cx="301371" cy="9179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1371" cy="917900"/>
            </a:xfrm>
            <a:custGeom>
              <a:avLst/>
              <a:gdLst/>
              <a:ahLst/>
              <a:cxnLst/>
              <a:rect l="l" t="t" r="r" b="b"/>
              <a:pathLst>
                <a:path w="301371" h="917900">
                  <a:moveTo>
                    <a:pt x="0" y="0"/>
                  </a:moveTo>
                  <a:lnTo>
                    <a:pt x="301371" y="0"/>
                  </a:lnTo>
                  <a:lnTo>
                    <a:pt x="301371" y="917900"/>
                  </a:lnTo>
                  <a:lnTo>
                    <a:pt x="0" y="917900"/>
                  </a:lnTo>
                  <a:close/>
                </a:path>
              </a:pathLst>
            </a:custGeom>
            <a:solidFill>
              <a:srgbClr val="FFD046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01371" cy="965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67793" y="3485539"/>
            <a:ext cx="8354100" cy="3168903"/>
            <a:chOff x="0" y="0"/>
            <a:chExt cx="2248811" cy="85302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48811" cy="853026"/>
            </a:xfrm>
            <a:custGeom>
              <a:avLst/>
              <a:gdLst/>
              <a:ahLst/>
              <a:cxnLst/>
              <a:rect l="l" t="t" r="r" b="b"/>
              <a:pathLst>
                <a:path w="2248811" h="853026">
                  <a:moveTo>
                    <a:pt x="0" y="0"/>
                  </a:moveTo>
                  <a:lnTo>
                    <a:pt x="2248811" y="0"/>
                  </a:lnTo>
                  <a:lnTo>
                    <a:pt x="2248811" y="853026"/>
                  </a:lnTo>
                  <a:lnTo>
                    <a:pt x="0" y="853026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2248811" cy="900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67793" y="6934022"/>
            <a:ext cx="8354100" cy="3131780"/>
            <a:chOff x="0" y="0"/>
            <a:chExt cx="2248811" cy="84303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48811" cy="843033"/>
            </a:xfrm>
            <a:custGeom>
              <a:avLst/>
              <a:gdLst/>
              <a:ahLst/>
              <a:cxnLst/>
              <a:rect l="l" t="t" r="r" b="b"/>
              <a:pathLst>
                <a:path w="2248811" h="843033">
                  <a:moveTo>
                    <a:pt x="0" y="0"/>
                  </a:moveTo>
                  <a:lnTo>
                    <a:pt x="2248811" y="0"/>
                  </a:lnTo>
                  <a:lnTo>
                    <a:pt x="2248811" y="843033"/>
                  </a:lnTo>
                  <a:lnTo>
                    <a:pt x="0" y="843033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2248811" cy="8906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338430" y="3485539"/>
            <a:ext cx="8286012" cy="3168903"/>
            <a:chOff x="0" y="0"/>
            <a:chExt cx="2230482" cy="85302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230482" cy="853026"/>
            </a:xfrm>
            <a:custGeom>
              <a:avLst/>
              <a:gdLst/>
              <a:ahLst/>
              <a:cxnLst/>
              <a:rect l="l" t="t" r="r" b="b"/>
              <a:pathLst>
                <a:path w="2230482" h="853026">
                  <a:moveTo>
                    <a:pt x="0" y="0"/>
                  </a:moveTo>
                  <a:lnTo>
                    <a:pt x="2230482" y="0"/>
                  </a:lnTo>
                  <a:lnTo>
                    <a:pt x="2230482" y="853026"/>
                  </a:lnTo>
                  <a:lnTo>
                    <a:pt x="0" y="853026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2230482" cy="900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338430" y="6934022"/>
            <a:ext cx="8286012" cy="3131780"/>
            <a:chOff x="0" y="0"/>
            <a:chExt cx="2230482" cy="8430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230482" cy="843033"/>
            </a:xfrm>
            <a:custGeom>
              <a:avLst/>
              <a:gdLst/>
              <a:ahLst/>
              <a:cxnLst/>
              <a:rect l="l" t="t" r="r" b="b"/>
              <a:pathLst>
                <a:path w="2230482" h="843033">
                  <a:moveTo>
                    <a:pt x="0" y="0"/>
                  </a:moveTo>
                  <a:lnTo>
                    <a:pt x="2230482" y="0"/>
                  </a:lnTo>
                  <a:lnTo>
                    <a:pt x="2230482" y="843033"/>
                  </a:lnTo>
                  <a:lnTo>
                    <a:pt x="0" y="843033"/>
                  </a:lnTo>
                  <a:close/>
                </a:path>
              </a:pathLst>
            </a:custGeom>
            <a:solidFill>
              <a:srgbClr val="E7D4D0"/>
            </a:solidFill>
            <a:ln w="19050" cap="sq">
              <a:solidFill>
                <a:srgbClr val="111111"/>
              </a:solidFill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66675"/>
              <a:ext cx="2230482" cy="909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339"/>
                </a:lnSpc>
              </a:pPr>
              <a:r>
                <a:rPr lang="en-US" sz="3099">
                  <a:solidFill>
                    <a:srgbClr val="000000"/>
                  </a:solidFill>
                  <a:latin typeface="TT Interphases"/>
                  <a:ea typeface="TT Interphases"/>
                  <a:cs typeface="TT Interphases"/>
                  <a:sym typeface="TT Interphases"/>
                </a:rPr>
                <a:t>Organizacja wizyt studyjnych, organizacja lokalnych i regionalnych konferencji, targów trzeciego sektora, sieciowanie się nastawione na zakładanie formalnych federacji).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2054233" y="832833"/>
            <a:ext cx="13456974" cy="2465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0"/>
              </a:lnSpc>
            </a:pPr>
            <a:r>
              <a:rPr lang="en-US" sz="5900" b="1" spc="-177">
                <a:solidFill>
                  <a:srgbClr val="FFFFFF"/>
                </a:solidFill>
                <a:latin typeface="Touvlo Bold"/>
                <a:ea typeface="Touvlo Bold"/>
                <a:cs typeface="Touvlo Bold"/>
                <a:sym typeface="Touvlo Bold"/>
              </a:rPr>
              <a:t>Priorytet 2: Zwiększenie potencjału organizacji zrzeszonych w sieciach</a:t>
            </a:r>
          </a:p>
          <a:p>
            <a:pPr marL="0" lvl="0" indent="0" algn="ctr">
              <a:lnSpc>
                <a:spcPts val="6490"/>
              </a:lnSpc>
              <a:spcBef>
                <a:spcPct val="0"/>
              </a:spcBef>
            </a:pPr>
            <a:endParaRPr lang="en-US" sz="5900" b="1" spc="-177">
              <a:solidFill>
                <a:srgbClr val="FFFFFF"/>
              </a:solidFill>
              <a:latin typeface="Touvlo Bold"/>
              <a:ea typeface="Touvlo Bold"/>
              <a:cs typeface="Touvlo Bold"/>
              <a:sym typeface="Touvlo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67793" y="4412008"/>
            <a:ext cx="8354100" cy="1787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4"/>
              </a:lnSpc>
              <a:spcBef>
                <a:spcPct val="0"/>
              </a:spcBef>
            </a:pPr>
            <a:r>
              <a:rPr lang="en-US" sz="3424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Działania wzmacniające potencjał organizacji już zrzeszonych w sieciach.</a:t>
            </a:r>
          </a:p>
          <a:p>
            <a:pPr algn="ctr">
              <a:lnSpc>
                <a:spcPts val="4794"/>
              </a:lnSpc>
              <a:spcBef>
                <a:spcPct val="0"/>
              </a:spcBef>
            </a:pPr>
            <a:endParaRPr lang="en-US" sz="3424">
              <a:solidFill>
                <a:srgbClr val="000000"/>
              </a:solidFill>
              <a:latin typeface="TT Interphases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836718" y="7685078"/>
            <a:ext cx="8016250" cy="1634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6"/>
              </a:lnSpc>
              <a:spcBef>
                <a:spcPct val="0"/>
              </a:spcBef>
            </a:pPr>
            <a:r>
              <a:rPr lang="en-US" sz="3133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Działania nastawione na sieciowanie organizacji z różnych powiatów oraz wymianę wiedzy między tymi organizacjami.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650094" y="4412008"/>
            <a:ext cx="7780677" cy="1680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0"/>
              </a:lnSpc>
              <a:spcBef>
                <a:spcPct val="0"/>
              </a:spcBef>
            </a:pPr>
            <a:r>
              <a:rPr lang="en-US" sz="3228">
                <a:solidFill>
                  <a:srgbClr val="000000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Działania promocyjne mające na celu dotarcie i włączenie do sieci nowych małych i lokalnych organizacji.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10094</TotalTime>
  <Words>568</Words>
  <Application>Microsoft Office PowerPoint</Application>
  <PresentationFormat>Niestandardowy</PresentationFormat>
  <Paragraphs>98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9" baseType="lpstr">
      <vt:lpstr>Touvlo</vt:lpstr>
      <vt:lpstr>Arial</vt:lpstr>
      <vt:lpstr>Calibri</vt:lpstr>
      <vt:lpstr>TT Interphases</vt:lpstr>
      <vt:lpstr>TT Interphases Bold</vt:lpstr>
      <vt:lpstr>Touvlo 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Skrócona wersja – MOC MAŁYCH SPOŁECZNOSĆI</dc:title>
  <dc:creator>Ewa Kalbarczyk</dc:creator>
  <cp:lastModifiedBy>Edyta Jalowiczor</cp:lastModifiedBy>
  <cp:revision>2</cp:revision>
  <dcterms:created xsi:type="dcterms:W3CDTF">2006-08-16T00:00:00Z</dcterms:created>
  <dcterms:modified xsi:type="dcterms:W3CDTF">2025-04-11T08:30:36Z</dcterms:modified>
  <dc:identifier>DAGhbcNqfg4</dc:identifier>
</cp:coreProperties>
</file>